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3" r:id="rId4"/>
    <p:sldMasterId id="2147483750" r:id="rId5"/>
    <p:sldMasterId id="2147484050" r:id="rId6"/>
    <p:sldMasterId id="2147484126" r:id="rId7"/>
  </p:sldMasterIdLst>
  <p:notesMasterIdLst>
    <p:notesMasterId r:id="rId24"/>
  </p:notesMasterIdLst>
  <p:handoutMasterIdLst>
    <p:handoutMasterId r:id="rId25"/>
  </p:handoutMasterIdLst>
  <p:sldIdLst>
    <p:sldId id="1127" r:id="rId8"/>
    <p:sldId id="1074" r:id="rId9"/>
    <p:sldId id="1109" r:id="rId10"/>
    <p:sldId id="1145" r:id="rId11"/>
    <p:sldId id="1146" r:id="rId12"/>
    <p:sldId id="1147" r:id="rId13"/>
    <p:sldId id="1148" r:id="rId14"/>
    <p:sldId id="1149" r:id="rId15"/>
    <p:sldId id="1150" r:id="rId16"/>
    <p:sldId id="1151" r:id="rId17"/>
    <p:sldId id="1156" r:id="rId18"/>
    <p:sldId id="1152" r:id="rId19"/>
    <p:sldId id="1153" r:id="rId20"/>
    <p:sldId id="1154" r:id="rId21"/>
    <p:sldId id="1157" r:id="rId22"/>
    <p:sldId id="1106" r:id="rId23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02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043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06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082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5100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2126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199143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6164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h, Priya (Responsible Business)" initials="SP(B" lastIdx="5" clrIdx="0">
    <p:extLst>
      <p:ext uri="{19B8F6BF-5375-455C-9EA6-DF929625EA0E}">
        <p15:presenceInfo xmlns:p15="http://schemas.microsoft.com/office/powerpoint/2012/main" userId="S-1-5-21-1285278-2735368383-2968457176-1820342" providerId="AD"/>
      </p:ext>
    </p:extLst>
  </p:cmAuthor>
  <p:cmAuthor id="2" name="Liz Booth" initials="LB" lastIdx="1" clrIdx="1">
    <p:extLst>
      <p:ext uri="{19B8F6BF-5375-455C-9EA6-DF929625EA0E}">
        <p15:presenceInfo xmlns:p15="http://schemas.microsoft.com/office/powerpoint/2012/main" userId="S::liz.booth@y-e.org.uk::2115e261-9d77-4550-9ca4-f98225bd55f1" providerId="AD"/>
      </p:ext>
    </p:extLst>
  </p:cmAuthor>
  <p:cmAuthor id="3" name="Lizzie Angel" initials="LA" lastIdx="17" clrIdx="2">
    <p:extLst>
      <p:ext uri="{19B8F6BF-5375-455C-9EA6-DF929625EA0E}">
        <p15:presenceInfo xmlns:p15="http://schemas.microsoft.com/office/powerpoint/2012/main" userId="S::lizzie.angel@six.agency::acfecc51-4d15-4327-9462-44593bbbaa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2"/>
    <a:srgbClr val="78B637"/>
    <a:srgbClr val="D24702"/>
    <a:srgbClr val="024731"/>
    <a:srgbClr val="2178B0"/>
    <a:srgbClr val="7FB598"/>
    <a:srgbClr val="0D5595"/>
    <a:srgbClr val="999999"/>
    <a:srgbClr val="00864F"/>
    <a:srgbClr val="CCE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011123-3A55-BD40-BB95-E2C6C4F21F77}" v="3" dt="2020-06-30T11:16:20.5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0" autoAdjust="0"/>
    <p:restoredTop sz="86428" autoAdjust="0"/>
  </p:normalViewPr>
  <p:slideViewPr>
    <p:cSldViewPr snapToGrid="0">
      <p:cViewPr varScale="1">
        <p:scale>
          <a:sx n="157" d="100"/>
          <a:sy n="157" d="100"/>
        </p:scale>
        <p:origin x="968" y="176"/>
      </p:cViewPr>
      <p:guideLst>
        <p:guide orient="horz" pos="2160"/>
        <p:guide pos="5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958" y="-108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Pritchard" userId="df81aaf8-1f16-4139-a4fb-fa53e5df2845" providerId="ADAL" clId="{93011123-3A55-BD40-BB95-E2C6C4F21F77}"/>
    <pc:docChg chg="undo custSel modSld">
      <pc:chgData name="Dan Pritchard" userId="df81aaf8-1f16-4139-a4fb-fa53e5df2845" providerId="ADAL" clId="{93011123-3A55-BD40-BB95-E2C6C4F21F77}" dt="2020-06-30T11:16:20.597" v="53" actId="14826"/>
      <pc:docMkLst>
        <pc:docMk/>
      </pc:docMkLst>
      <pc:sldChg chg="addSp delSp modSp">
        <pc:chgData name="Dan Pritchard" userId="df81aaf8-1f16-4139-a4fb-fa53e5df2845" providerId="ADAL" clId="{93011123-3A55-BD40-BB95-E2C6C4F21F77}" dt="2020-06-30T11:16:20.597" v="53" actId="14826"/>
        <pc:sldMkLst>
          <pc:docMk/>
          <pc:sldMk cId="3704840715" sldId="1127"/>
        </pc:sldMkLst>
        <pc:spChg chg="mod">
          <ac:chgData name="Dan Pritchard" userId="df81aaf8-1f16-4139-a4fb-fa53e5df2845" providerId="ADAL" clId="{93011123-3A55-BD40-BB95-E2C6C4F21F77}" dt="2020-06-25T10:59:17.882" v="52" actId="1036"/>
          <ac:spMkLst>
            <pc:docMk/>
            <pc:sldMk cId="3704840715" sldId="1127"/>
            <ac:spMk id="10" creationId="{4342330D-E566-544A-9492-CEDED5FF91EC}"/>
          </ac:spMkLst>
        </pc:spChg>
        <pc:spChg chg="mod">
          <ac:chgData name="Dan Pritchard" userId="df81aaf8-1f16-4139-a4fb-fa53e5df2845" providerId="ADAL" clId="{93011123-3A55-BD40-BB95-E2C6C4F21F77}" dt="2020-06-25T10:59:17.882" v="52" actId="1036"/>
          <ac:spMkLst>
            <pc:docMk/>
            <pc:sldMk cId="3704840715" sldId="1127"/>
            <ac:spMk id="12" creationId="{F32F4856-ABEA-CD44-A7AB-D33A6BA7FFBB}"/>
          </ac:spMkLst>
        </pc:spChg>
        <pc:picChg chg="mod">
          <ac:chgData name="Dan Pritchard" userId="df81aaf8-1f16-4139-a4fb-fa53e5df2845" providerId="ADAL" clId="{93011123-3A55-BD40-BB95-E2C6C4F21F77}" dt="2020-06-25T10:59:01.341" v="5" actId="1076"/>
          <ac:picMkLst>
            <pc:docMk/>
            <pc:sldMk cId="3704840715" sldId="1127"/>
            <ac:picMk id="8" creationId="{65EBCD04-7D28-EA40-90AA-42FE836BEF41}"/>
          </ac:picMkLst>
        </pc:picChg>
        <pc:picChg chg="add del mod">
          <ac:chgData name="Dan Pritchard" userId="df81aaf8-1f16-4139-a4fb-fa53e5df2845" providerId="ADAL" clId="{93011123-3A55-BD40-BB95-E2C6C4F21F77}" dt="2020-06-25T10:58:01.672" v="1" actId="478"/>
          <ac:picMkLst>
            <pc:docMk/>
            <pc:sldMk cId="3704840715" sldId="1127"/>
            <ac:picMk id="9" creationId="{64255E1B-3649-2D42-88D7-08D9A775F8E9}"/>
          </ac:picMkLst>
        </pc:picChg>
        <pc:picChg chg="add mod">
          <ac:chgData name="Dan Pritchard" userId="df81aaf8-1f16-4139-a4fb-fa53e5df2845" providerId="ADAL" clId="{93011123-3A55-BD40-BB95-E2C6C4F21F77}" dt="2020-06-30T11:16:20.597" v="53" actId="14826"/>
          <ac:picMkLst>
            <pc:docMk/>
            <pc:sldMk cId="3704840715" sldId="1127"/>
            <ac:picMk id="11" creationId="{7277A23B-2BCF-034A-8EA6-218EDCCA170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pPr>
              <a:defRPr/>
            </a:pPr>
            <a:fld id="{02E97D1F-482D-40B7-B3FB-D9145185FB74}" type="datetimeFigureOut">
              <a:rPr lang="en-GB"/>
              <a:pPr>
                <a:defRPr/>
              </a:pPr>
              <a:t>22/02/2023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pPr>
              <a:defRPr/>
            </a:pPr>
            <a:fld id="{9BC276CA-7A31-4D89-AC2C-B82E4ECBF5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hc" descr=" "/>
          <p:cNvSpPr txBox="1"/>
          <p:nvPr/>
        </p:nvSpPr>
        <p:spPr>
          <a:xfrm>
            <a:off x="1" y="1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7" name="fc" descr=" "/>
          <p:cNvSpPr txBox="1"/>
          <p:nvPr/>
        </p:nvSpPr>
        <p:spPr>
          <a:xfrm>
            <a:off x="1" y="9497379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0312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4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ED762B99-C702-4D74-AD98-6FB8273BF4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hc" descr=" "/>
          <p:cNvSpPr txBox="1"/>
          <p:nvPr/>
        </p:nvSpPr>
        <p:spPr>
          <a:xfrm>
            <a:off x="1" y="1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fc" descr=" "/>
          <p:cNvSpPr txBox="1"/>
          <p:nvPr/>
        </p:nvSpPr>
        <p:spPr>
          <a:xfrm>
            <a:off x="1" y="9497379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2063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02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2pPr>
    <a:lvl3pPr marL="91404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3pPr>
    <a:lvl4pPr marL="137106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4pPr>
    <a:lvl5pPr marL="18280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5pPr>
    <a:lvl6pPr marL="2285100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26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43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64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2840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63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68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36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93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98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599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52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9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8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16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69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37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51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45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67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78" y="368302"/>
            <a:ext cx="12588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8278831" y="6118465"/>
            <a:ext cx="1247775" cy="35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r>
              <a:rPr lang="en-GB" sz="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2230426"/>
            <a:ext cx="7776864" cy="1470025"/>
          </a:xfrm>
        </p:spPr>
        <p:txBody>
          <a:bodyPr anchor="t" anchorCtr="0"/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sp>
        <p:nvSpPr>
          <p:cNvPr id="6" name="hc" descr=" "/>
          <p:cNvSpPr txBox="1"/>
          <p:nvPr userDrawn="1"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fc" descr=" "/>
          <p:cNvSpPr txBox="1"/>
          <p:nvPr userDrawn="1"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 descr="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" y="4005282"/>
            <a:ext cx="47196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7409-A15D-4D99-ADF0-78C436B7AC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bubbl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77" y="2085989"/>
            <a:ext cx="53546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7B3D-D964-4264-AFB1-5BB1ED028F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QUOT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77" y="1700237"/>
            <a:ext cx="5024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7C3D-7A62-453B-8E40-04DE4AED90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474F-1E03-4443-B2E1-DC1A9AC241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DBE16-C678-44A0-BF49-A771E2CB6F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5D6A1-E260-4126-BD70-9C44BFB9C2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" name="Picture 7" descr="LBG PPT Template Design_2007 update_v3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065" y="1844675"/>
            <a:ext cx="2663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196013"/>
            <a:ext cx="9906000" cy="215900"/>
          </a:xfrm>
          <a:prstGeom prst="rect">
            <a:avLst/>
          </a:prstGeom>
          <a:noFill/>
        </p:spPr>
        <p:txBody>
          <a:bodyPr lIns="91405" tIns="45701" rIns="91405" bIns="45701">
            <a:spAutoFit/>
          </a:bodyPr>
          <a:lstStyle/>
          <a:p>
            <a:pPr algn="ctr">
              <a:defRPr/>
            </a:pPr>
            <a:r>
              <a:rPr lang="en-GB" sz="800" dirty="0">
                <a:ea typeface="ＭＳ Ｐゴシック" pitchFamily="-65" charset="-128"/>
              </a:rPr>
              <a:t>© 2013 Lloyds Banking Group and its subsidiaries</a:t>
            </a:r>
            <a:endParaRPr lang="en-GB" sz="8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78" y="368302"/>
            <a:ext cx="12588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8278831" y="6118465"/>
            <a:ext cx="1247775" cy="35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r>
              <a:rPr lang="en-GB" sz="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2230426"/>
            <a:ext cx="7776864" cy="1470025"/>
          </a:xfrm>
        </p:spPr>
        <p:txBody>
          <a:bodyPr anchor="t" anchorCtr="0"/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sp>
        <p:nvSpPr>
          <p:cNvPr id="6" name="hc" descr=" "/>
          <p:cNvSpPr txBox="1"/>
          <p:nvPr userDrawn="1"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fc" descr=" "/>
          <p:cNvSpPr txBox="1"/>
          <p:nvPr userDrawn="1"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33298" indent="-133298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31CE6-D911-477C-A7AC-B7A8C71C20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4530C-80C8-451B-AD84-2D6386CC847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33298" indent="-133298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C6FE-9654-4457-87DD-909190654A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7049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538" indent="-182489">
              <a:spcBef>
                <a:spcPts val="0"/>
              </a:spcBef>
              <a:spcAft>
                <a:spcPts val="800"/>
              </a:spcAft>
              <a:defRPr sz="1400"/>
            </a:lvl3pPr>
            <a:lvl4pPr marL="714094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8175" indent="-18407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5997137-2C23-4EE5-B466-EBAADFD661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52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6012-E7F4-4CCB-AC7F-6D1E21363C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With graph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46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4A5F2-ECFD-419D-8A3D-FB68055A0A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482FC-4743-4B5D-840A-E0DA9FB9B8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FF293-253A-4058-BC41-6514B45B4B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A84B4-3E80-4470-B191-42540EF9FAE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 descr="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" y="4005282"/>
            <a:ext cx="47196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5F7D-969F-4DB1-9D0B-31C71FF0BF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bubbl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77" y="2085989"/>
            <a:ext cx="53546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984B0-B239-402E-AFA0-5136A6BA0E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QUOT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77" y="1700237"/>
            <a:ext cx="5024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A1F2-FF12-4252-909F-8DA4413D75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8241F-3071-4136-B53C-5393C18482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A7541-5014-49CA-AF31-EEC69EAEA2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77C99-E5BE-425E-9E82-D332162ED4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F1E82-173D-4E98-8DDB-AECE15FFB0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" name="Picture 7" descr="LBG PPT Template Design_2007 update_v3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065" y="1844675"/>
            <a:ext cx="2663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196013"/>
            <a:ext cx="9906000" cy="215900"/>
          </a:xfrm>
          <a:prstGeom prst="rect">
            <a:avLst/>
          </a:prstGeom>
          <a:noFill/>
        </p:spPr>
        <p:txBody>
          <a:bodyPr lIns="91405" tIns="45701" rIns="91405" bIns="45701">
            <a:spAutoFit/>
          </a:bodyPr>
          <a:lstStyle/>
          <a:p>
            <a:pPr algn="ctr">
              <a:defRPr/>
            </a:pPr>
            <a:r>
              <a:rPr lang="en-GB" sz="800" dirty="0">
                <a:ea typeface="ＭＳ Ｐゴシック" pitchFamily="-65" charset="-128"/>
              </a:rPr>
              <a:t>© 2013 Lloyds Banking Group and its subsidiaries</a:t>
            </a:r>
            <a:endParaRPr lang="en-GB" sz="800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496" y="2230426"/>
            <a:ext cx="7776864" cy="1470025"/>
          </a:xfrm>
        </p:spPr>
        <p:txBody>
          <a:bodyPr anchor="t" anchorCtr="0">
            <a:normAutofit/>
          </a:bodyPr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72" y="368458"/>
            <a:ext cx="1258318" cy="150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8279617" y="6118414"/>
            <a:ext cx="1246909" cy="354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eaLnBrk="0" hangingPunct="0"/>
            <a:r>
              <a:rPr lang="en-GB" sz="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4" name="hc" descr=" "/>
          <p:cNvSpPr txBox="1"/>
          <p:nvPr userDrawn="1"/>
        </p:nvSpPr>
        <p:spPr>
          <a:xfrm>
            <a:off x="0" y="14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</a:p>
        </p:txBody>
      </p:sp>
      <p:sp>
        <p:nvSpPr>
          <p:cNvPr id="5" name="fc" descr=" "/>
          <p:cNvSpPr txBox="1"/>
          <p:nvPr userDrawn="1"/>
        </p:nvSpPr>
        <p:spPr>
          <a:xfrm>
            <a:off x="0" y="6063222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3117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133298" indent="-133298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Bullet one</a:t>
            </a:r>
          </a:p>
          <a:p>
            <a:pPr lvl="0"/>
            <a:r>
              <a:rPr lang="en-US" dirty="0"/>
              <a:t>Bullet two</a:t>
            </a:r>
          </a:p>
          <a:p>
            <a:pPr lvl="0"/>
            <a:r>
              <a:rPr lang="en-US" dirty="0"/>
              <a:t>Bullet three</a:t>
            </a:r>
          </a:p>
          <a:p>
            <a:pPr lvl="0"/>
            <a:r>
              <a:rPr lang="en-US" dirty="0"/>
              <a:t>Bullet four</a:t>
            </a:r>
          </a:p>
          <a:p>
            <a:pPr lvl="0"/>
            <a:r>
              <a:rPr lang="en-US" dirty="0"/>
              <a:t>Bullet five</a:t>
            </a:r>
          </a:p>
          <a:p>
            <a:pPr lvl="0"/>
            <a:r>
              <a:rPr lang="en-US" dirty="0"/>
              <a:t>Bullet six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981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686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7049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538" indent="-182489">
              <a:spcBef>
                <a:spcPts val="0"/>
              </a:spcBef>
              <a:spcAft>
                <a:spcPts val="800"/>
              </a:spcAft>
              <a:defRPr sz="1400"/>
            </a:lvl3pPr>
            <a:lvl4pPr marL="714094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8175" indent="-18407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086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504" y="2230052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DIVIDER SLIDE</a:t>
            </a:r>
          </a:p>
          <a:p>
            <a:pPr lvl="0"/>
            <a:r>
              <a:rPr lang="en-US" dirty="0"/>
              <a:t>ALL CAPS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265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With graphic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504" y="2230046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DIVIDER SLIDE</a:t>
            </a:r>
          </a:p>
          <a:p>
            <a:pPr lvl="0"/>
            <a:r>
              <a:rPr lang="en-US" dirty="0"/>
              <a:t>ALL CAPS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" name="Picture 12" descr="LBG_vl_fc_p_c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418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TEXT WITHOUT BULLETS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82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7049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538" indent="-182489">
              <a:spcBef>
                <a:spcPts val="0"/>
              </a:spcBef>
              <a:spcAft>
                <a:spcPts val="800"/>
              </a:spcAft>
              <a:defRPr sz="1400"/>
            </a:lvl3pPr>
            <a:lvl4pPr marL="714094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8175" indent="-18407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48A031C-E8A5-4A17-BCD5-4AD8AFB156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TEXT WITH BULLETS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409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TEXT WITHOUT BULLETS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2656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GRAPHIC DEVICE - ARROWS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rrows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52" y="4005064"/>
            <a:ext cx="4720351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21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GRAPHIC DEVICES - 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ubbles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4551432" y="2085787"/>
            <a:ext cx="5354568" cy="47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529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GRAPHIC DEVICES - QUOTE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QUOTES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4881003" y="1700809"/>
            <a:ext cx="502500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054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VALUE LOGO –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26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7233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496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eaLnBrk="0" hangingPunct="0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8" name="Picture 7" descr="LBG PPT Template Design_2007 update_v318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3728864" y="1844824"/>
            <a:ext cx="2664296" cy="316835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6195749"/>
            <a:ext cx="9906000" cy="215444"/>
          </a:xfrm>
          <a:prstGeom prst="rect">
            <a:avLst/>
          </a:prstGeom>
          <a:noFill/>
        </p:spPr>
        <p:txBody>
          <a:bodyPr wrap="square" lIns="91405" tIns="45701" rIns="91405" bIns="45701" rtlCol="0">
            <a:spAutoFit/>
          </a:bodyPr>
          <a:lstStyle/>
          <a:p>
            <a:pPr algn="ctr" eaLnBrk="0" hangingPunct="0"/>
            <a:r>
              <a:rPr lang="en-GB" sz="800" dirty="0">
                <a:solidFill>
                  <a:srgbClr val="000000"/>
                </a:solidFill>
                <a:ea typeface="ＭＳ Ｐゴシック" pitchFamily="-65" charset="-128"/>
                <a:cs typeface="+mn-cs"/>
              </a:rPr>
              <a:t>© 2013 Lloyds Banking Group and its subsidiaries</a:t>
            </a:r>
          </a:p>
        </p:txBody>
      </p:sp>
    </p:spTree>
    <p:extLst>
      <p:ext uri="{BB962C8B-B14F-4D97-AF65-F5344CB8AC3E}">
        <p14:creationId xmlns:p14="http://schemas.microsoft.com/office/powerpoint/2010/main" val="3116623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66" y="1327962"/>
            <a:ext cx="8932863" cy="2139950"/>
          </a:xfrm>
        </p:spPr>
        <p:txBody>
          <a:bodyPr/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2pPr>
            <a:lvl3pPr marL="894997" indent="-133298"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i="0">
                <a:latin typeface="+mn-lt"/>
              </a:defRPr>
            </a:lvl1pPr>
          </a:lstStyle>
          <a:p>
            <a:pPr>
              <a:defRPr/>
            </a:pPr>
            <a:fld id="{FEA22204-5800-4013-A5F3-1C8F1B23E3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7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52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A19C-BE03-46EF-9E1C-A4C2E69549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7991" y="407592"/>
            <a:ext cx="7386599" cy="341315"/>
          </a:xfrm>
        </p:spPr>
        <p:txBody>
          <a:bodyPr/>
          <a:lstStyle>
            <a:lvl1pPr>
              <a:defRPr sz="2500" b="1" i="0"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28103" y="748879"/>
            <a:ext cx="7393372" cy="928472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400" b="0"/>
            </a:lvl1pPr>
            <a:lvl2pPr marL="241228" indent="0">
              <a:buNone/>
              <a:defRPr/>
            </a:lvl2pPr>
            <a:lvl3pPr marL="476321" indent="0">
              <a:buNone/>
              <a:defRPr/>
            </a:lvl3pPr>
            <a:lvl4pPr marL="701196" indent="0">
              <a:buNone/>
              <a:defRPr/>
            </a:lvl4pPr>
            <a:lvl5pPr marL="93629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 rtlCol="0">
            <a:noAutofit/>
          </a:bodyPr>
          <a:lstStyle>
            <a:lvl1pPr defTabSz="80114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5F04BFF-2D8E-4F91-9C63-1E92328C93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705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32421" y="1344562"/>
            <a:ext cx="8085413" cy="44096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102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 marL="244222" indent="-231369">
              <a:spcAft>
                <a:spcPts val="1102"/>
              </a:spcAft>
              <a:buFont typeface="Arial" panose="020B0604020202020204" pitchFamily="34" charset="0"/>
              <a:buChar char="•"/>
              <a:defRPr sz="1400"/>
            </a:lvl2pPr>
            <a:lvl3pPr marL="488445" indent="-231369">
              <a:spcBef>
                <a:spcPts val="0"/>
              </a:spcBef>
              <a:spcAft>
                <a:spcPts val="1102"/>
              </a:spcAft>
              <a:buFont typeface="Arial" panose="020B0604020202020204" pitchFamily="34" charset="0"/>
              <a:buChar char="–"/>
              <a:defRPr sz="1400"/>
            </a:lvl3pPr>
            <a:lvl4pPr marL="732666" indent="-231369">
              <a:spcBef>
                <a:spcPts val="0"/>
              </a:spcBef>
              <a:spcAft>
                <a:spcPts val="1102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latin typeface="+mj-lt"/>
              </a:defRPr>
            </a:lvl4pPr>
            <a:lvl5pPr marL="964035" indent="-231369">
              <a:spcBef>
                <a:spcPts val="0"/>
              </a:spcBef>
              <a:spcAft>
                <a:spcPts val="1102"/>
              </a:spcAft>
              <a:buClr>
                <a:schemeClr val="accent1"/>
              </a:buClr>
              <a:defRPr sz="1400">
                <a:latin typeface="+mj-lt"/>
              </a:defRPr>
            </a:lvl5pPr>
            <a:lvl6pPr marL="1206117" indent="-244222">
              <a:spcBef>
                <a:spcPts val="0"/>
              </a:spcBef>
              <a:spcAft>
                <a:spcPts val="810"/>
              </a:spcAft>
              <a:buClr>
                <a:schemeClr val="accent1"/>
              </a:buClr>
              <a:defRPr sz="1400">
                <a:latin typeface="+mj-lt"/>
              </a:defRPr>
            </a:lvl6pPr>
            <a:lvl7pPr marL="1452478" indent="-246366">
              <a:spcBef>
                <a:spcPts val="0"/>
              </a:spcBef>
              <a:spcAft>
                <a:spcPts val="810"/>
              </a:spcAft>
              <a:buClr>
                <a:schemeClr val="accent1"/>
              </a:buClr>
              <a:defRPr sz="1400">
                <a:latin typeface="+mj-lt"/>
              </a:defRPr>
            </a:lvl7pPr>
            <a:lvl8pPr marL="1698846" indent="-242080">
              <a:spcAft>
                <a:spcPts val="810"/>
              </a:spcAft>
              <a:buClr>
                <a:schemeClr val="accent1"/>
              </a:buClr>
              <a:defRPr sz="1400">
                <a:latin typeface="+mj-lt"/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>
            <a:lvl1pPr defTabSz="839547">
              <a:defRPr/>
            </a:lvl1pPr>
          </a:lstStyle>
          <a:p>
            <a:pPr>
              <a:defRPr/>
            </a:pPr>
            <a:fld id="{2194F706-5654-4EF5-A905-D5C44BE836D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32426" y="703117"/>
            <a:ext cx="8081048" cy="38206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400" b="1"/>
            </a:lvl1pPr>
            <a:lvl2pPr marL="249680" indent="0">
              <a:buNone/>
              <a:defRPr/>
            </a:lvl2pPr>
            <a:lvl3pPr marL="493017" indent="0">
              <a:buNone/>
              <a:defRPr/>
            </a:lvl3pPr>
            <a:lvl4pPr marL="725770" indent="0">
              <a:buNone/>
              <a:defRPr/>
            </a:lvl4pPr>
            <a:lvl5pPr marL="969105" indent="0">
              <a:buNone/>
              <a:defRPr/>
            </a:lvl5pPr>
          </a:lstStyle>
          <a:p>
            <a:pPr lvl="0"/>
            <a:r>
              <a:rPr lang="en-US" dirty="0"/>
              <a:t>Add a subhead here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3863" y="248232"/>
            <a:ext cx="8091194" cy="44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3413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78" y="368302"/>
            <a:ext cx="12588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8278857" y="6118469"/>
            <a:ext cx="1247775" cy="35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1" rIns="91336" bIns="45671" anchor="ctr"/>
          <a:lstStyle/>
          <a:p>
            <a:pPr algn="ctr">
              <a:defRPr/>
            </a:pPr>
            <a:r>
              <a:rPr lang="en-GB" sz="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2230432"/>
            <a:ext cx="7776864" cy="1470025"/>
          </a:xfrm>
        </p:spPr>
        <p:txBody>
          <a:bodyPr anchor="t" anchorCtr="0"/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6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sp>
        <p:nvSpPr>
          <p:cNvPr id="6" name="hc" descr=" "/>
          <p:cNvSpPr txBox="1"/>
          <p:nvPr userDrawn="1"/>
        </p:nvSpPr>
        <p:spPr>
          <a:xfrm>
            <a:off x="0" y="17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fc" descr=" "/>
          <p:cNvSpPr txBox="1"/>
          <p:nvPr userDrawn="1"/>
        </p:nvSpPr>
        <p:spPr>
          <a:xfrm>
            <a:off x="0" y="6484866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34900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33197" indent="-133197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C6FE-9654-4457-87DD-909190654A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509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A7541-5014-49CA-AF31-EEC69EAEA2B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51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6770" indent="-174425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128" indent="-182352">
              <a:spcBef>
                <a:spcPts val="0"/>
              </a:spcBef>
              <a:spcAft>
                <a:spcPts val="800"/>
              </a:spcAft>
              <a:defRPr sz="1400"/>
            </a:lvl3pPr>
            <a:lvl4pPr marL="713552" indent="-174425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7491" indent="-183938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48A031C-E8A5-4A17-BCD5-4AD8AFB156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3929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80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A19C-BE03-46EF-9E1C-A4C2E695495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710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With graph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47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7451-4371-4A76-9EDC-3017A23E8F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161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771E-06BA-44FE-B584-572508A8C13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404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352" indent="-182352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524" indent="-180765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302" indent="-180765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3552" indent="-171252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321" indent="-180765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352" indent="-182352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524" indent="-180765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302" indent="-180765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3552" indent="-171252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321" indent="-180765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A90F-0026-45C3-8DDF-8B6174732B2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1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With graph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46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7451-4371-4A76-9EDC-3017A23E8F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64056-D2B8-481E-B315-324684082DB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8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 descr="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" y="4005282"/>
            <a:ext cx="47196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7409-A15D-4D99-ADF0-78C436B7AC4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873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bubbl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90" y="2085999"/>
            <a:ext cx="53546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7B3D-D964-4264-AFB1-5BB1ED028F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683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QUOT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77" y="1700266"/>
            <a:ext cx="5024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7C3D-7A62-453B-8E40-04DE4AED904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764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474F-1E03-4443-B2E1-DC1A9AC2414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564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5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DBE16-C678-44A0-BF49-A771E2CB6F8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60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essability slid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B3BBB7-C858-C04E-832A-81B61E282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1093788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830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1" rIns="91336" bIns="45671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3" name="Picture 7" descr="LBG PPT Template Design_2007 update_v3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065" y="1844675"/>
            <a:ext cx="2663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196013"/>
            <a:ext cx="9906000" cy="215900"/>
          </a:xfrm>
          <a:prstGeom prst="rect">
            <a:avLst/>
          </a:prstGeom>
          <a:noFill/>
        </p:spPr>
        <p:txBody>
          <a:bodyPr lIns="91336" tIns="45671" rIns="91336" bIns="45671">
            <a:spAutoFit/>
          </a:bodyPr>
          <a:lstStyle/>
          <a:p>
            <a:pPr algn="ctr"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pitchFamily="-65" charset="-128"/>
              </a:rPr>
              <a:t>© 2013 Lloyds Banking Group and its subsidiaries</a:t>
            </a:r>
            <a:endParaRPr lang="en-GB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771E-06BA-44FE-B584-572508A8C1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A90F-0026-45C3-8DDF-8B6174732B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64056-D2B8-481E-B315-324684082D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74629"/>
            <a:ext cx="8066088" cy="10937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1700216"/>
            <a:ext cx="80660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76" y="6527800"/>
            <a:ext cx="727075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092A0C-ADCC-45B9-87A3-495C3EC12A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hc" descr=" "/>
          <p:cNvSpPr txBox="1"/>
          <p:nvPr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fc" descr=" "/>
          <p:cNvSpPr txBox="1"/>
          <p:nvPr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MSIPCMContentMarking" descr="{&quot;HashCode&quot;:-1995325415,&quot;Placement&quot;:&quot;Header&quot;}"/>
          <p:cNvSpPr txBox="1"/>
          <p:nvPr userDrawn="1"/>
        </p:nvSpPr>
        <p:spPr>
          <a:xfrm>
            <a:off x="0" y="55929"/>
            <a:ext cx="1681718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788" r:id="rId15"/>
    <p:sldLayoutId id="2147483811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cap="all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702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6pPr>
      <a:lvl7pPr marL="914043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7pPr>
      <a:lvl8pPr marL="137106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8pPr>
      <a:lvl9pPr marL="1828082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82489" indent="-1824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57" indent="-2856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1142" indent="-1571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57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59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612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3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5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75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2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6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64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74629"/>
            <a:ext cx="8066088" cy="10937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1700216"/>
            <a:ext cx="80660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76" y="6527800"/>
            <a:ext cx="727075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589AE54-360F-474D-AB99-8015EE03A5B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hc" descr=" "/>
          <p:cNvSpPr txBox="1"/>
          <p:nvPr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fc" descr=" "/>
          <p:cNvSpPr txBox="1"/>
          <p:nvPr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MSIPCMContentMarking" descr="{&quot;HashCode&quot;:-1995325415,&quot;Placement&quot;:&quot;Header&quot;}"/>
          <p:cNvSpPr txBox="1"/>
          <p:nvPr userDrawn="1"/>
        </p:nvSpPr>
        <p:spPr>
          <a:xfrm>
            <a:off x="0" y="55929"/>
            <a:ext cx="1681718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789" r:id="rId15"/>
    <p:sldLayoutId id="2147483826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cap="all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702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6pPr>
      <a:lvl7pPr marL="914043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7pPr>
      <a:lvl8pPr marL="137106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8pPr>
      <a:lvl9pPr marL="1828082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82489" indent="-1824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57" indent="-2856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1142" indent="-1571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57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59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612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3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5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75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2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6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64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6504" y="174885"/>
            <a:ext cx="8064896" cy="1093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504" y="1700827"/>
            <a:ext cx="8064896" cy="44253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56" y="6528154"/>
            <a:ext cx="72722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eaLnBrk="0" hangingPunct="0"/>
            <a:fld id="{CEE31768-F321-4AAF-8AE0-C4CD1ECF0978}" type="slidenum">
              <a:rPr lang="en-GB" smtClean="0">
                <a:solidFill>
                  <a:srgbClr val="000000"/>
                </a:solidFill>
                <a:ea typeface="ＭＳ Ｐゴシック" pitchFamily="-65" charset="-128"/>
                <a:cs typeface="+mn-cs"/>
              </a:rPr>
              <a:pPr eaLnBrk="0" hangingPunct="0"/>
              <a:t>‹#›</a:t>
            </a:fld>
            <a:endParaRPr lang="en-GB" dirty="0">
              <a:solidFill>
                <a:srgbClr val="000000"/>
              </a:solidFill>
              <a:ea typeface="ＭＳ Ｐゴシック" pitchFamily="-65" charset="-128"/>
              <a:cs typeface="+mn-cs"/>
            </a:endParaRPr>
          </a:p>
        </p:txBody>
      </p:sp>
      <p:sp>
        <p:nvSpPr>
          <p:cNvPr id="4" name="hc" descr=" "/>
          <p:cNvSpPr txBox="1"/>
          <p:nvPr/>
        </p:nvSpPr>
        <p:spPr>
          <a:xfrm>
            <a:off x="0" y="14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</a:p>
        </p:txBody>
      </p:sp>
      <p:sp>
        <p:nvSpPr>
          <p:cNvPr id="5" name="fc" descr=" "/>
          <p:cNvSpPr txBox="1"/>
          <p:nvPr/>
        </p:nvSpPr>
        <p:spPr>
          <a:xfrm>
            <a:off x="0" y="6063222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</a:p>
        </p:txBody>
      </p:sp>
      <p:sp>
        <p:nvSpPr>
          <p:cNvPr id="7" name="MSIPCMContentMarking" descr="{&quot;HashCode&quot;:-1995325415,&quot;Placement&quot;:&quot;Header&quot;}"/>
          <p:cNvSpPr txBox="1"/>
          <p:nvPr userDrawn="1"/>
        </p:nvSpPr>
        <p:spPr>
          <a:xfrm>
            <a:off x="0" y="55929"/>
            <a:ext cx="1681718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9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  <p:sldLayoutId id="2147484065" r:id="rId15"/>
    <p:sldLayoutId id="2147484066" r:id="rId16"/>
    <p:sldLayoutId id="2147484067" r:id="rId17"/>
    <p:sldLayoutId id="2147484068" r:id="rId18"/>
    <p:sldLayoutId id="2147484069" r:id="rId19"/>
  </p:sldLayoutIdLst>
  <p:hf hdr="0" ftr="0" dt="0"/>
  <p:txStyles>
    <p:titleStyle>
      <a:lvl1pPr algn="l" defTabSz="914043" rtl="0" eaLnBrk="1" latinLnBrk="0" hangingPunct="1">
        <a:spcBef>
          <a:spcPct val="0"/>
        </a:spcBef>
        <a:buNone/>
        <a:defRPr sz="2600" kern="1200" cap="all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2489" indent="-182489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57" indent="-285639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1142" indent="-157100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57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59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612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3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5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75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2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6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64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74629"/>
            <a:ext cx="8066088" cy="10937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1700216"/>
            <a:ext cx="80660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76" y="6527800"/>
            <a:ext cx="727075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092A0C-ADCC-45B9-87A3-495C3EC12A4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hc" descr=" "/>
          <p:cNvSpPr txBox="1"/>
          <p:nvPr/>
        </p:nvSpPr>
        <p:spPr>
          <a:xfrm>
            <a:off x="0" y="17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fc" descr=" "/>
          <p:cNvSpPr txBox="1"/>
          <p:nvPr/>
        </p:nvSpPr>
        <p:spPr>
          <a:xfrm>
            <a:off x="0" y="6484866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MSIPCMContentMarking" descr="{&quot;HashCode&quot;:-1995325415,&quot;Placement&quot;:&quot;Header&quot;}"/>
          <p:cNvSpPr txBox="1"/>
          <p:nvPr userDrawn="1"/>
        </p:nvSpPr>
        <p:spPr>
          <a:xfrm>
            <a:off x="0" y="55929"/>
            <a:ext cx="1681718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29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  <p:sldLayoutId id="2147484140" r:id="rId14"/>
    <p:sldLayoutId id="2147484141" r:id="rId15"/>
    <p:sldLayoutId id="2147484142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cap="all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6676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6pPr>
      <a:lvl7pPr marL="913359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7pPr>
      <a:lvl8pPr marL="137003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8pPr>
      <a:lvl9pPr marL="1826700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82352" indent="-1823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089" indent="-2854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0339" indent="-15698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8369" indent="-2283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5034" indent="-2283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1717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392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062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740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6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59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31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00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65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70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27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04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3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3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loyds Bank logo">
            <a:extLst>
              <a:ext uri="{FF2B5EF4-FFF2-40B4-BE49-F238E27FC236}">
                <a16:creationId xmlns:a16="http://schemas.microsoft.com/office/drawing/2014/main" id="{65EBCD04-7D28-EA40-90AA-42FE836BE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1" name="Picture 10" descr="Young money formerly pfeg &#10;FINANCIAL EDUCATION QUALITY MARK&#10;RECOMMENDED FINANCIAL EDUCATION RESOURCE&#10;Assessed by independent experts &#10;Supported By the Money Advice Service&#10;Issue No. 0152 | Issue Date: January 2023">
            <a:extLst>
              <a:ext uri="{FF2B5EF4-FFF2-40B4-BE49-F238E27FC236}">
                <a16:creationId xmlns:a16="http://schemas.microsoft.com/office/drawing/2014/main" id="{7277A23B-2BCF-034A-8EA6-218EDCCA17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6261" y="333652"/>
            <a:ext cx="1463632" cy="11099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2F4856-ABEA-CD44-A7AB-D33A6BA7FFBB}"/>
              </a:ext>
            </a:extLst>
          </p:cNvPr>
          <p:cNvSpPr txBox="1"/>
          <p:nvPr/>
        </p:nvSpPr>
        <p:spPr>
          <a:xfrm>
            <a:off x="494952" y="1767344"/>
            <a:ext cx="477692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Let’s talk about money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42330D-E566-544A-9492-CEDED5FF91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1822" y="2309584"/>
            <a:ext cx="9411048" cy="10937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6676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3359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0031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67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How to stay in control </a:t>
            </a:r>
            <a:b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of your spending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981BBB-73DE-5648-8BA9-84B323CEE077}"/>
              </a:ext>
            </a:extLst>
          </p:cNvPr>
          <p:cNvSpPr txBox="1"/>
          <p:nvPr/>
        </p:nvSpPr>
        <p:spPr>
          <a:xfrm>
            <a:off x="528113" y="5842238"/>
            <a:ext cx="755583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This material is intended for information purposes only and does not constitute advice or a recommendation.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8E96C0-CD1A-AC4D-ABA0-ED178591F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135842" y="5101979"/>
            <a:ext cx="29499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This material is intended for information purposes only and does not constitute advice or a recommendation.</a:t>
            </a:r>
          </a:p>
        </p:txBody>
      </p:sp>
    </p:spTree>
    <p:extLst>
      <p:ext uri="{BB962C8B-B14F-4D97-AF65-F5344CB8AC3E}">
        <p14:creationId xmlns:p14="http://schemas.microsoft.com/office/powerpoint/2010/main" val="3704840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C578670-B35C-D049-8EC6-F4522EFD5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40" y="468000"/>
            <a:ext cx="2781386" cy="4078039"/>
          </a:xfrm>
        </p:spPr>
        <p:txBody>
          <a:bodyPr wrap="square" rIns="0">
            <a:spAutoFit/>
          </a:bodyPr>
          <a:lstStyle/>
          <a:p>
            <a:pPr lvl="0"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B – 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be the boss of your money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Are you in control of your spending or does it control you?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8F9C78-B726-D94B-B815-B8FC279C7DD1}"/>
              </a:ext>
            </a:extLst>
          </p:cNvPr>
          <p:cNvSpPr/>
          <p:nvPr/>
        </p:nvSpPr>
        <p:spPr>
          <a:xfrm>
            <a:off x="3564000" y="810908"/>
            <a:ext cx="5832000" cy="461665"/>
          </a:xfrm>
          <a:prstGeom prst="rect">
            <a:avLst/>
          </a:prstGeom>
          <a:solidFill>
            <a:srgbClr val="78B637"/>
          </a:solidFill>
          <a:ln>
            <a:noFill/>
          </a:ln>
        </p:spPr>
        <p:txBody>
          <a:bodyPr wrap="square" lIns="180000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Meet Emma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7A3CCA-2E87-6D4C-9AE6-5C1F504A2DC1}"/>
              </a:ext>
            </a:extLst>
          </p:cNvPr>
          <p:cNvSpPr/>
          <p:nvPr/>
        </p:nvSpPr>
        <p:spPr>
          <a:xfrm>
            <a:off x="3564000" y="1263916"/>
            <a:ext cx="5832000" cy="1983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80000" tIns="144000" rIns="396000" bIns="144000">
            <a:spAutoFit/>
          </a:bodyPr>
          <a:lstStyle/>
          <a:p>
            <a:pPr marL="285750" indent="-285750">
              <a:spcAft>
                <a:spcPts val="4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Emma a planner, a dreamer </a:t>
            </a:r>
            <a:b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 drifter?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she have a clear goal? 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she have a plan? </a:t>
            </a:r>
          </a:p>
          <a:p>
            <a:pPr marL="285750" indent="-285750">
              <a:spcAft>
                <a:spcPts val="4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she do to achieve her goal?</a:t>
            </a:r>
          </a:p>
        </p:txBody>
      </p:sp>
      <p:pic>
        <p:nvPicPr>
          <p:cNvPr id="10" name="Picture 9" descr="Image of a young woman">
            <a:extLst>
              <a:ext uri="{FF2B5EF4-FFF2-40B4-BE49-F238E27FC236}">
                <a16:creationId xmlns:a16="http://schemas.microsoft.com/office/drawing/2014/main" id="{498C0E60-CDC9-2B4E-839F-5A55DB8975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16053">
            <a:off x="7723707" y="830739"/>
            <a:ext cx="1630017" cy="1639957"/>
          </a:xfrm>
          <a:prstGeom prst="rect">
            <a:avLst/>
          </a:prstGeom>
          <a:ln w="69850">
            <a:solidFill>
              <a:schemeClr val="bg1"/>
            </a:solidFill>
            <a:miter lim="800000"/>
          </a:ln>
          <a:effectLst>
            <a:outerShdw blurRad="50800" dist="50800" dir="6000000" algn="tl" rotWithShape="0">
              <a:prstClr val="black">
                <a:alpha val="35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0D93BC6-B25A-FD4E-9E07-97DED8F6DA52}"/>
              </a:ext>
            </a:extLst>
          </p:cNvPr>
          <p:cNvSpPr/>
          <p:nvPr/>
        </p:nvSpPr>
        <p:spPr>
          <a:xfrm>
            <a:off x="3564000" y="3628377"/>
            <a:ext cx="5832000" cy="461665"/>
          </a:xfrm>
          <a:prstGeom prst="rect">
            <a:avLst/>
          </a:prstGeom>
          <a:solidFill>
            <a:srgbClr val="78B637"/>
          </a:solidFill>
        </p:spPr>
        <p:txBody>
          <a:bodyPr wrap="square" lIns="180000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Meet Mo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66DC8AD-FC9C-0442-ACCC-E9A181E0E38F}"/>
              </a:ext>
            </a:extLst>
          </p:cNvPr>
          <p:cNvSpPr/>
          <p:nvPr/>
        </p:nvSpPr>
        <p:spPr>
          <a:xfrm>
            <a:off x="3564000" y="4090042"/>
            <a:ext cx="5832000" cy="2342656"/>
          </a:xfrm>
          <a:prstGeom prst="rect">
            <a:avLst/>
          </a:prstGeom>
          <a:solidFill>
            <a:schemeClr val="accent1"/>
          </a:solidFill>
        </p:spPr>
        <p:txBody>
          <a:bodyPr wrap="square" lIns="180000" tIns="144000" rIns="792000" bIns="144000">
            <a:spAutoFit/>
          </a:bodyPr>
          <a:lstStyle/>
          <a:p>
            <a:pPr marL="270000" indent="-270000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Mo a planner, a dreamer </a:t>
            </a:r>
          </a:p>
          <a:p>
            <a:pPr marL="270000" indent="-270000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 drifter?</a:t>
            </a:r>
          </a:p>
          <a:p>
            <a:pPr marL="270000" indent="-270000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he have a clear goal?</a:t>
            </a:r>
          </a:p>
          <a:p>
            <a:pPr marL="270000" indent="-270000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he have a plan?</a:t>
            </a:r>
          </a:p>
          <a:p>
            <a:pPr marL="270000" indent="-270000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he do differently to make sure he can stay at university?</a:t>
            </a:r>
          </a:p>
        </p:txBody>
      </p:sp>
      <p:pic>
        <p:nvPicPr>
          <p:cNvPr id="5" name="Picture 4" descr="Image of a young man">
            <a:extLst>
              <a:ext uri="{FF2B5EF4-FFF2-40B4-BE49-F238E27FC236}">
                <a16:creationId xmlns:a16="http://schemas.microsoft.com/office/drawing/2014/main" id="{A5D05350-0FCD-6141-87B0-001FE30FE3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4434">
            <a:off x="7741036" y="3593317"/>
            <a:ext cx="1630800" cy="1651040"/>
          </a:xfrm>
          <a:prstGeom prst="rect">
            <a:avLst/>
          </a:prstGeom>
          <a:ln w="69850">
            <a:solidFill>
              <a:schemeClr val="bg1"/>
            </a:solidFill>
          </a:ln>
          <a:effectLst>
            <a:outerShdw blurRad="50800" dist="50800" dir="6000000" algn="tl" rotWithShape="0">
              <a:prstClr val="black">
                <a:alpha val="3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143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15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3A10-E259-D140-9E56-44BD157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468000"/>
            <a:ext cx="2902226" cy="3308598"/>
          </a:xfrm>
        </p:spPr>
        <p:txBody>
          <a:bodyPr wrap="square">
            <a:spAutoFit/>
          </a:bodyPr>
          <a:lstStyle/>
          <a:p>
            <a:pPr lvl="0"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B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0864F"/>
                </a:solidFill>
                <a:ea typeface="ＭＳ Ｐゴシック"/>
              </a:rPr>
            </a:b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Know your money style: planners, dreamers or drifters?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A2B113-CFEA-414A-A9B0-1843C991323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145999" y="0"/>
            <a:ext cx="5760000" cy="2232000"/>
          </a:xfrm>
          <a:prstGeom prst="rect">
            <a:avLst/>
          </a:prstGeom>
          <a:solidFill>
            <a:srgbClr val="2178B0"/>
          </a:solidFill>
        </p:spPr>
        <p:txBody>
          <a:bodyPr wrap="square" lIns="468000" tIns="360000" rIns="360000" bIns="18000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rgbClr val="FFFFFF"/>
                </a:solidFill>
              </a:rPr>
              <a:t>Mostly 1 = Planner</a:t>
            </a:r>
          </a:p>
          <a:p>
            <a:pPr lvl="0">
              <a:lnSpc>
                <a:spcPct val="150000"/>
              </a:lnSpc>
            </a:pPr>
            <a:endParaRPr lang="en-US" sz="2000" b="1" dirty="0">
              <a:solidFill>
                <a:srgbClr val="FFFFFF"/>
              </a:solidFill>
            </a:endParaRPr>
          </a:p>
          <a:p>
            <a:pPr lvl="0">
              <a:lnSpc>
                <a:spcPct val="150000"/>
              </a:lnSpc>
            </a:pPr>
            <a:endParaRPr lang="en-US" sz="2000" b="1" dirty="0">
              <a:solidFill>
                <a:srgbClr val="FFFFFF"/>
              </a:solidFill>
            </a:endParaRPr>
          </a:p>
          <a:p>
            <a:pPr lvl="0">
              <a:lnSpc>
                <a:spcPct val="150000"/>
              </a:lnSpc>
            </a:pP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8EEBE9-929D-8A48-BF76-BA86D441C3EA}"/>
              </a:ext>
            </a:extLst>
          </p:cNvPr>
          <p:cNvSpPr txBox="1"/>
          <p:nvPr/>
        </p:nvSpPr>
        <p:spPr>
          <a:xfrm>
            <a:off x="4327200" y="867600"/>
            <a:ext cx="5460420" cy="134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70000" lvl="0" indent="-270000">
              <a:lnSpc>
                <a:spcPts val="2100"/>
              </a:lnSpc>
              <a:buFont typeface="Wingdings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Planners know what they want. </a:t>
            </a:r>
          </a:p>
          <a:p>
            <a:pPr marL="270000" lvl="0" indent="-270000">
              <a:lnSpc>
                <a:spcPts val="2100"/>
              </a:lnSpc>
              <a:buFont typeface="Wingdings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achieve their goals, they think about how </a:t>
            </a:r>
            <a:br>
              <a:rPr lang="en-GB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manage their money.</a:t>
            </a:r>
          </a:p>
          <a:p>
            <a:pPr marL="270000" lvl="0" indent="-270000">
              <a:lnSpc>
                <a:spcPts val="2100"/>
              </a:lnSpc>
              <a:buFont typeface="Wingdings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seek advice when making financial decisions.</a:t>
            </a:r>
          </a:p>
          <a:p>
            <a:pPr marL="270000" indent="-270000" algn="ctr">
              <a:lnSpc>
                <a:spcPts val="2100"/>
              </a:lnSpc>
              <a:buFont typeface="Wingdings" pitchFamily="2" charset="2"/>
              <a:buChar char="§"/>
            </a:pP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34" name="Picture 33" descr="icon of a pencil">
            <a:extLst>
              <a:ext uri="{FF2B5EF4-FFF2-40B4-BE49-F238E27FC236}">
                <a16:creationId xmlns:a16="http://schemas.microsoft.com/office/drawing/2014/main" id="{909F3F1F-0B6A-CA4D-8B91-527CD47777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5811" y="263058"/>
            <a:ext cx="546100" cy="5947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21740D-2DBA-9F44-9CAE-278DAEE688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145999" y="2232000"/>
            <a:ext cx="5760000" cy="2412000"/>
          </a:xfrm>
          <a:prstGeom prst="rect">
            <a:avLst/>
          </a:prstGeom>
          <a:solidFill>
            <a:srgbClr val="006C32"/>
          </a:solidFill>
        </p:spPr>
        <p:txBody>
          <a:bodyPr wrap="square" lIns="468000" tIns="180000" rIns="360000" bIns="180000" rtlCol="0" anchor="t" anchorCtr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bg1"/>
                </a:solidFill>
              </a:rPr>
              <a:t>Mostly 2 = Dreamer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067265-F423-7E4E-88CD-FE1263F373D8}"/>
              </a:ext>
            </a:extLst>
          </p:cNvPr>
          <p:cNvSpPr txBox="1"/>
          <p:nvPr/>
        </p:nvSpPr>
        <p:spPr>
          <a:xfrm>
            <a:off x="4327200" y="2880000"/>
            <a:ext cx="5348711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70000" indent="-270000">
              <a:lnSpc>
                <a:spcPts val="2100"/>
              </a:lnSpc>
              <a:buFont typeface="Wingdings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Dreamers know what they would like to do, </a:t>
            </a:r>
            <a:b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may need help to get there. </a:t>
            </a:r>
          </a:p>
          <a:p>
            <a:pPr marL="270000" indent="-270000">
              <a:lnSpc>
                <a:spcPts val="2100"/>
              </a:lnSpc>
              <a:buFont typeface="Wingdings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know goals are a good thing to have, but they need to think and set a plan to achieve them. </a:t>
            </a:r>
          </a:p>
          <a:p>
            <a:pPr marL="270000" indent="-270000">
              <a:lnSpc>
                <a:spcPts val="2100"/>
              </a:lnSpc>
              <a:buFont typeface="Wingdings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should not be afraid to seek advice of others to help them.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" name="Picture 3" descr="icon of a cloud">
            <a:extLst>
              <a:ext uri="{FF2B5EF4-FFF2-40B4-BE49-F238E27FC236}">
                <a16:creationId xmlns:a16="http://schemas.microsoft.com/office/drawing/2014/main" id="{8D5E91C8-3E89-004E-9EF9-BE7C83473A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5811" y="2361819"/>
            <a:ext cx="546100" cy="6012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D236350-56D3-C946-8C47-DBECB4CB11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146000" y="4637236"/>
            <a:ext cx="5760000" cy="2225876"/>
          </a:xfrm>
          <a:prstGeom prst="rect">
            <a:avLst/>
          </a:prstGeom>
          <a:solidFill>
            <a:srgbClr val="78B637"/>
          </a:solidFill>
        </p:spPr>
        <p:txBody>
          <a:bodyPr wrap="square" lIns="468000" tIns="180000" rIns="432000" bIns="251999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bg1"/>
                </a:solidFill>
              </a:rPr>
              <a:t>Mostly 3 = Drifter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E3E9BB-A8A5-BD4B-8AF6-4672EE57BD19}"/>
              </a:ext>
            </a:extLst>
          </p:cNvPr>
          <p:cNvSpPr txBox="1"/>
          <p:nvPr/>
        </p:nvSpPr>
        <p:spPr>
          <a:xfrm>
            <a:off x="4327200" y="5382000"/>
            <a:ext cx="5460421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70000" indent="-270000">
              <a:lnSpc>
                <a:spcPts val="2100"/>
              </a:lnSpc>
              <a:buFont typeface="Wingdings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Drifters are more likely to live life day by day.</a:t>
            </a:r>
          </a:p>
          <a:p>
            <a:pPr marL="270000" indent="-270000">
              <a:lnSpc>
                <a:spcPts val="2100"/>
              </a:lnSpc>
              <a:buFont typeface="Wingdings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may not have any longer term plans or goals.</a:t>
            </a:r>
          </a:p>
          <a:p>
            <a:pPr marL="270000" indent="-270000">
              <a:lnSpc>
                <a:spcPts val="2100"/>
              </a:lnSpc>
              <a:buFont typeface="Wingdings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should try and take control of their finances, and ask for help if they need it.</a:t>
            </a:r>
          </a:p>
        </p:txBody>
      </p:sp>
      <p:pic>
        <p:nvPicPr>
          <p:cNvPr id="6" name="Picture 5" descr="icon of a face">
            <a:extLst>
              <a:ext uri="{FF2B5EF4-FFF2-40B4-BE49-F238E27FC236}">
                <a16:creationId xmlns:a16="http://schemas.microsoft.com/office/drawing/2014/main" id="{14E8DBD6-88C4-DE4B-9055-FA448D31FB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5811" y="4869424"/>
            <a:ext cx="546100" cy="59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3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18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42D2E3B-B6E8-A844-A6A3-41A68A018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468000"/>
            <a:ext cx="8454439" cy="2631490"/>
          </a:xfrm>
        </p:spPr>
        <p:txBody>
          <a:bodyPr wrap="square">
            <a:spAutoFit/>
          </a:bodyPr>
          <a:lstStyle/>
          <a:p>
            <a:pPr lvl="0"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B – round up.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0864F"/>
                </a:solidFill>
                <a:ea typeface="ＭＳ Ｐゴシック"/>
              </a:rPr>
            </a:b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Are you in control of your spending or does it control you?</a:t>
            </a:r>
            <a:br>
              <a:rPr lang="en-US" sz="3200" b="1" cap="none" dirty="0">
                <a:solidFill>
                  <a:srgbClr val="00864F"/>
                </a:solidFill>
                <a:ea typeface="ＭＳ Ｐゴシック"/>
              </a:rPr>
            </a:br>
            <a:br>
              <a:rPr lang="en-US" sz="3200" b="1" cap="none" dirty="0">
                <a:solidFill>
                  <a:srgbClr val="00864F"/>
                </a:solidFill>
                <a:ea typeface="ＭＳ Ｐゴシック"/>
              </a:rPr>
            </a:br>
            <a:r>
              <a:rPr lang="en-US" sz="3200" cap="none" dirty="0">
                <a:solidFill>
                  <a:srgbClr val="00864F"/>
                </a:solidFill>
                <a:ea typeface="ＭＳ Ｐゴシック"/>
              </a:rPr>
              <a:t>Key learning:</a:t>
            </a:r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AD135526-AE91-734A-B117-45B9FA400C7D}"/>
              </a:ext>
            </a:extLst>
          </p:cNvPr>
          <p:cNvSpPr txBox="1">
            <a:spLocks/>
          </p:cNvSpPr>
          <p:nvPr/>
        </p:nvSpPr>
        <p:spPr>
          <a:xfrm>
            <a:off x="0" y="3154680"/>
            <a:ext cx="6579599" cy="3701953"/>
          </a:xfrm>
          <a:prstGeom prst="rect">
            <a:avLst/>
          </a:prstGeom>
          <a:solidFill>
            <a:srgbClr val="2178B0"/>
          </a:solidFill>
        </p:spPr>
        <p:txBody>
          <a:bodyPr lIns="468000" tIns="0" rIns="468000" bIns="0" anchor="ctr" anchorCtr="0"/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lvl="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Things may not go to plan if we don’t keep track of our spending.</a:t>
            </a:r>
          </a:p>
          <a:p>
            <a:pPr marL="270000" lvl="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It’s important to have a clear spending and saving plan – a budget – to achieve our goals.</a:t>
            </a:r>
          </a:p>
          <a:p>
            <a:pPr marL="270000" lvl="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We need to be prepared to make changes to how we manage our finances in order to achieve our goals.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1" name="Picture 10" descr="Image of a young woman looking at her phone">
            <a:extLst>
              <a:ext uri="{FF2B5EF4-FFF2-40B4-BE49-F238E27FC236}">
                <a16:creationId xmlns:a16="http://schemas.microsoft.com/office/drawing/2014/main" id="{B8ADDF10-7CF2-0947-8DD0-B46B9A5900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9600" y="3154680"/>
            <a:ext cx="3332620" cy="370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11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3A10-E259-D140-9E56-44BD157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468000"/>
            <a:ext cx="3471198" cy="1646605"/>
          </a:xfrm>
        </p:spPr>
        <p:txBody>
          <a:bodyPr wrap="square">
            <a:spAutoFit/>
          </a:bodyPr>
          <a:lstStyle/>
          <a:p>
            <a:pPr lvl="0"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C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A game of consequences…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23269C-8172-EF4F-9F4E-C68C988D8C2A}"/>
              </a:ext>
            </a:extLst>
          </p:cNvPr>
          <p:cNvSpPr txBox="1"/>
          <p:nvPr/>
        </p:nvSpPr>
        <p:spPr>
          <a:xfrm>
            <a:off x="4506860" y="589023"/>
            <a:ext cx="5399140" cy="1829695"/>
          </a:xfrm>
          <a:prstGeom prst="rect">
            <a:avLst/>
          </a:prstGeom>
          <a:solidFill>
            <a:srgbClr val="2178B0"/>
          </a:solidFill>
        </p:spPr>
        <p:txBody>
          <a:bodyPr wrap="square" lIns="180000" tIns="144000" rIns="108000" bIns="144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Jodie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couldn’t resist a new mobile phone with a great camera, and signed a new 24 month contract. She has just realised that </a:t>
            </a:r>
            <a:b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 outgoings each month now add up to more than she earns.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94547B-AC9D-8246-8505-8B7261AA5D24}"/>
              </a:ext>
            </a:extLst>
          </p:cNvPr>
          <p:cNvSpPr txBox="1"/>
          <p:nvPr/>
        </p:nvSpPr>
        <p:spPr>
          <a:xfrm>
            <a:off x="4505999" y="2594647"/>
            <a:ext cx="5399139" cy="1979343"/>
          </a:xfrm>
          <a:prstGeom prst="rect">
            <a:avLst/>
          </a:prstGeom>
          <a:solidFill>
            <a:srgbClr val="78B637"/>
          </a:solidFill>
        </p:spPr>
        <p:txBody>
          <a:bodyPr wrap="square" lIns="180000" tIns="180000" rIns="180000" bIns="180000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Dipak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just spent his last £100 </a:t>
            </a:r>
            <a:b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month on a final payment for his summer holiday.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Council Tax bill has just arrived and </a:t>
            </a:r>
            <a:b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can’t pay it.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450094-3449-DD44-B714-2FEABAC65230}"/>
              </a:ext>
            </a:extLst>
          </p:cNvPr>
          <p:cNvSpPr txBox="1"/>
          <p:nvPr/>
        </p:nvSpPr>
        <p:spPr>
          <a:xfrm>
            <a:off x="4506862" y="4766474"/>
            <a:ext cx="5399138" cy="1902398"/>
          </a:xfrm>
          <a:prstGeom prst="rect">
            <a:avLst/>
          </a:prstGeom>
          <a:solidFill>
            <a:srgbClr val="006C32"/>
          </a:solidFill>
        </p:spPr>
        <p:txBody>
          <a:bodyPr wrap="square" lIns="180000" tIns="180000" rIns="180000" bIns="180000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Noah’s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bank account is overdrawn, and </a:t>
            </a:r>
            <a:b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had a letter from his energy provider to say that they have not been able to take the direct debit payment from his account this month.</a:t>
            </a:r>
          </a:p>
        </p:txBody>
      </p:sp>
      <p:pic>
        <p:nvPicPr>
          <p:cNvPr id="10" name="Picture 9" descr="Image of a young man paying for something on his phone">
            <a:extLst>
              <a:ext uri="{FF2B5EF4-FFF2-40B4-BE49-F238E27FC236}">
                <a16:creationId xmlns:a16="http://schemas.microsoft.com/office/drawing/2014/main" id="{81F1C22F-CB16-1744-B010-D8115CD1EE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67218"/>
            <a:ext cx="3838075" cy="389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5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3A10-E259-D140-9E56-44BD157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468000"/>
            <a:ext cx="3856208" cy="1646605"/>
          </a:xfrm>
        </p:spPr>
        <p:txBody>
          <a:bodyPr wrap="square">
            <a:spAutoFit/>
          </a:bodyPr>
          <a:lstStyle/>
          <a:p>
            <a:pPr lvl="0"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C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A game of consequences…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EF1306-7426-3447-B8EC-DD2C055E23F6}"/>
              </a:ext>
            </a:extLst>
          </p:cNvPr>
          <p:cNvSpPr txBox="1"/>
          <p:nvPr/>
        </p:nvSpPr>
        <p:spPr>
          <a:xfrm>
            <a:off x="4506861" y="197827"/>
            <a:ext cx="5399138" cy="1671566"/>
          </a:xfrm>
          <a:prstGeom prst="rect">
            <a:avLst/>
          </a:prstGeom>
          <a:solidFill>
            <a:srgbClr val="2178B0"/>
          </a:solidFill>
        </p:spPr>
        <p:txBody>
          <a:bodyPr wrap="square" lIns="180000" tIns="180000" rIns="180000" bIns="180000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Jake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just lost his job and he is a month behind with his rent.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landlord has issued him with an eviction notice.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1D0440-075A-854A-8A3C-1FA0717C3357}"/>
              </a:ext>
            </a:extLst>
          </p:cNvPr>
          <p:cNvSpPr txBox="1"/>
          <p:nvPr/>
        </p:nvSpPr>
        <p:spPr>
          <a:xfrm>
            <a:off x="4506860" y="1995907"/>
            <a:ext cx="5399139" cy="1598863"/>
          </a:xfrm>
          <a:prstGeom prst="rect">
            <a:avLst/>
          </a:prstGeom>
          <a:solidFill>
            <a:srgbClr val="D24702"/>
          </a:solidFill>
        </p:spPr>
        <p:txBody>
          <a:bodyPr wrap="square" lIns="180000" tIns="144000" rIns="108000" bIns="144000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Josh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bit short of cash and a friend of a friend in the pub offers to lend him £100.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week the ‘friend’ says he </a:t>
            </a:r>
            <a:b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wants £150 back to repay the loan.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94547B-AC9D-8246-8505-8B7261AA5D24}"/>
              </a:ext>
            </a:extLst>
          </p:cNvPr>
          <p:cNvSpPr txBox="1"/>
          <p:nvPr/>
        </p:nvSpPr>
        <p:spPr>
          <a:xfrm>
            <a:off x="4506860" y="3720654"/>
            <a:ext cx="5399139" cy="1598863"/>
          </a:xfrm>
          <a:prstGeom prst="rect">
            <a:avLst/>
          </a:prstGeom>
          <a:solidFill>
            <a:srgbClr val="78B637"/>
          </a:solidFill>
        </p:spPr>
        <p:txBody>
          <a:bodyPr wrap="square" lIns="180000" tIns="144000" rIns="108000" bIns="144000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Debbie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just popped into the local café to use the Wi-Fi – she needs to pay a bill.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next day she finds that £200 has gone from her account.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450094-3449-DD44-B714-2FEABAC65230}"/>
              </a:ext>
            </a:extLst>
          </p:cNvPr>
          <p:cNvSpPr txBox="1"/>
          <p:nvPr/>
        </p:nvSpPr>
        <p:spPr>
          <a:xfrm>
            <a:off x="4506861" y="5446031"/>
            <a:ext cx="5399138" cy="1214142"/>
          </a:xfrm>
          <a:prstGeom prst="rect">
            <a:avLst/>
          </a:prstGeom>
          <a:solidFill>
            <a:srgbClr val="006C32"/>
          </a:solidFill>
        </p:spPr>
        <p:txBody>
          <a:bodyPr wrap="square" lIns="180000" tIns="144000" rIns="108000" bIns="144000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Dave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just exceeded the amount he has available on his credit card and can’t afford</a:t>
            </a:r>
            <a:b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pay it all off.</a:t>
            </a:r>
          </a:p>
        </p:txBody>
      </p:sp>
      <p:pic>
        <p:nvPicPr>
          <p:cNvPr id="4" name="Picture 3" descr="Image of a girl sat on a bus">
            <a:extLst>
              <a:ext uri="{FF2B5EF4-FFF2-40B4-BE49-F238E27FC236}">
                <a16:creationId xmlns:a16="http://schemas.microsoft.com/office/drawing/2014/main" id="{4A92ACD3-7CA4-ED45-B655-C56AE44DE7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91768"/>
            <a:ext cx="3946359" cy="389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3A10-E259-D140-9E56-44BD157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468000"/>
            <a:ext cx="9220200" cy="1092607"/>
          </a:xfrm>
        </p:spPr>
        <p:txBody>
          <a:bodyPr>
            <a:spAutoFit/>
          </a:bodyPr>
          <a:lstStyle/>
          <a:p>
            <a:pPr lvl="0"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C – round up.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0864F"/>
                </a:solidFill>
                <a:ea typeface="ＭＳ Ｐゴシック"/>
              </a:rPr>
            </a:b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A game of consequences…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32408-16FE-9B48-8537-42F6614251EC}"/>
              </a:ext>
            </a:extLst>
          </p:cNvPr>
          <p:cNvSpPr txBox="1"/>
          <p:nvPr/>
        </p:nvSpPr>
        <p:spPr>
          <a:xfrm>
            <a:off x="467139" y="1876933"/>
            <a:ext cx="737483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00864F"/>
                </a:solidFill>
              </a:rPr>
              <a:t>Key learning:</a:t>
            </a:r>
            <a:endParaRPr lang="en-US" sz="3200" dirty="0">
              <a:solidFill>
                <a:srgbClr val="00864F"/>
              </a:solidFill>
            </a:endParaRP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013239AB-7E7C-B042-8556-59C53FB29A03}"/>
              </a:ext>
            </a:extLst>
          </p:cNvPr>
          <p:cNvSpPr txBox="1">
            <a:spLocks/>
          </p:cNvSpPr>
          <p:nvPr/>
        </p:nvSpPr>
        <p:spPr>
          <a:xfrm>
            <a:off x="0" y="2514600"/>
            <a:ext cx="6609522" cy="4343399"/>
          </a:xfrm>
          <a:prstGeom prst="rect">
            <a:avLst/>
          </a:prstGeom>
          <a:solidFill>
            <a:srgbClr val="2178B0"/>
          </a:solidFill>
        </p:spPr>
        <p:txBody>
          <a:bodyPr lIns="468000" tIns="0" rIns="108000" bIns="0" anchor="ctr" anchorCtr="0"/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lvl="0" indent="-27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All financial decisions have consequences, some bad and some good.</a:t>
            </a:r>
          </a:p>
          <a:p>
            <a:pPr marL="270000" lvl="0" indent="-27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We need to think about the possible consequences of our decisions before we make them.</a:t>
            </a:r>
          </a:p>
          <a:p>
            <a:pPr marL="270000" lvl="0" indent="-27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We need to know where we can get help if things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go wrong.</a:t>
            </a:r>
          </a:p>
          <a:p>
            <a:pPr marL="270000" lvl="0" indent="-27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We should never ignore a financial problem. Don’t ever be embarrassed or afraid to talk about money.</a:t>
            </a:r>
          </a:p>
          <a:p>
            <a:pPr marL="270000" indent="-270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There are lots of people and organisations that can help us manage our money better, giving us the tools and skills to make good financial decisions.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 descr="An image of somone making a contactless payment. ">
            <a:extLst>
              <a:ext uri="{FF2B5EF4-FFF2-40B4-BE49-F238E27FC236}">
                <a16:creationId xmlns:a16="http://schemas.microsoft.com/office/drawing/2014/main" id="{86938B3F-A811-3748-B978-04EDA764AE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300" y="2514600"/>
            <a:ext cx="3314700" cy="4343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5D168B-F085-E545-B62F-75D031ED3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65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3DF5F-5528-6F4F-AE85-B4B60D7B1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066744"/>
            <a:ext cx="9906000" cy="1093788"/>
          </a:xfrm>
        </p:spPr>
        <p:txBody>
          <a:bodyPr>
            <a:normAutofit/>
          </a:bodyPr>
          <a:lstStyle/>
          <a:p>
            <a:pPr lvl="0" eaLnBrk="1" hangingPunct="1"/>
            <a:r>
              <a:rPr lang="en-GB" sz="5400" cap="none" dirty="0">
                <a:solidFill>
                  <a:srgbClr val="00864F"/>
                </a:solidFill>
                <a:ea typeface="ＭＳ Ｐゴシック"/>
              </a:rPr>
              <a:t>Thank you!</a:t>
            </a:r>
            <a:endParaRPr lang="en-US" dirty="0"/>
          </a:p>
        </p:txBody>
      </p:sp>
      <p:pic>
        <p:nvPicPr>
          <p:cNvPr id="27" name="Picture 26" descr="Lloyds Bank logo">
            <a:extLst>
              <a:ext uri="{FF2B5EF4-FFF2-40B4-BE49-F238E27FC236}">
                <a16:creationId xmlns:a16="http://schemas.microsoft.com/office/drawing/2014/main" id="{65FCEFC9-FD25-FD4C-8224-601E709B91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578" y="317241"/>
            <a:ext cx="1386843" cy="125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2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2EC88F-B0C7-C546-83F3-5DC196EF2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4479" y="304800"/>
            <a:ext cx="9356613" cy="6248400"/>
          </a:xfrm>
          <a:prstGeom prst="rect">
            <a:avLst/>
          </a:prstGeom>
          <a:solidFill>
            <a:srgbClr val="024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Image of a young man looking at his phone">
            <a:extLst>
              <a:ext uri="{FF2B5EF4-FFF2-40B4-BE49-F238E27FC236}">
                <a16:creationId xmlns:a16="http://schemas.microsoft.com/office/drawing/2014/main" id="{4FCF0551-BBF8-1649-AA70-A803DD64AC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3088" y="304800"/>
            <a:ext cx="5928003" cy="6248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06B5410-E3A5-794F-8F97-2D7B076C4A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3434" y="919352"/>
            <a:ext cx="4645006" cy="499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6676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3359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0031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67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Introduction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2E0728-41CA-634F-AA98-CBD26DFE37F8}"/>
              </a:ext>
            </a:extLst>
          </p:cNvPr>
          <p:cNvSpPr txBox="1"/>
          <p:nvPr/>
        </p:nvSpPr>
        <p:spPr>
          <a:xfrm>
            <a:off x="653434" y="1674464"/>
            <a:ext cx="26907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Today you will be learning about: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B6028-0E1B-0F41-9C1B-452EE85C8C90}"/>
              </a:ext>
            </a:extLst>
          </p:cNvPr>
          <p:cNvSpPr txBox="1"/>
          <p:nvPr/>
        </p:nvSpPr>
        <p:spPr>
          <a:xfrm>
            <a:off x="505178" y="3312000"/>
            <a:ext cx="5787337" cy="2310064"/>
          </a:xfrm>
          <a:prstGeom prst="rect">
            <a:avLst/>
          </a:prstGeom>
          <a:solidFill>
            <a:srgbClr val="006C32"/>
          </a:solidFill>
        </p:spPr>
        <p:txBody>
          <a:bodyPr wrap="square" lIns="360000" tIns="360000" rIns="360000" bIns="360000" rtlCol="0" anchor="ctr" anchorCtr="0">
            <a:noAutofit/>
          </a:bodyPr>
          <a:lstStyle/>
          <a:p>
            <a:pPr marL="270900" indent="-270900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Your money style/personality.</a:t>
            </a:r>
          </a:p>
          <a:p>
            <a:pPr marL="270900" indent="-270900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How to stay in control of your spending.</a:t>
            </a:r>
          </a:p>
          <a:p>
            <a:pPr marL="270900" indent="-270900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The consequences of spending decisions.</a:t>
            </a:r>
          </a:p>
          <a:p>
            <a:pPr marL="270900" indent="-270900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How money problems can impact your mental health, and how you can avoid this.</a:t>
            </a:r>
          </a:p>
        </p:txBody>
      </p:sp>
    </p:spTree>
    <p:extLst>
      <p:ext uri="{BB962C8B-B14F-4D97-AF65-F5344CB8AC3E}">
        <p14:creationId xmlns:p14="http://schemas.microsoft.com/office/powerpoint/2010/main" val="248245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3A10-E259-D140-9E56-44BD157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68000"/>
            <a:ext cx="2911304" cy="3354765"/>
          </a:xfrm>
        </p:spPr>
        <p:txBody>
          <a:bodyPr wrap="square">
            <a:spAutoFit/>
          </a:bodyPr>
          <a:lstStyle/>
          <a:p>
            <a:pPr lvl="0" algn="l" eaLnBrk="1" hangingPunct="1">
              <a:spcAft>
                <a:spcPts val="0"/>
              </a:spcAft>
            </a:pPr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A</a:t>
            </a:r>
            <a:br>
              <a:rPr lang="en-US" cap="none" dirty="0">
                <a:solidFill>
                  <a:srgbClr val="00864F"/>
                </a:solidFill>
                <a:ea typeface="ＭＳ Ｐゴシック"/>
              </a:rPr>
            </a:br>
            <a:br>
              <a:rPr lang="en-US" sz="2100" cap="none" dirty="0">
                <a:solidFill>
                  <a:srgbClr val="00864F"/>
                </a:solidFill>
                <a:ea typeface="ＭＳ Ｐゴシック"/>
              </a:rPr>
            </a:b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Know your money style: </a:t>
            </a:r>
            <a:br>
              <a:rPr lang="en-US" cap="none" dirty="0">
                <a:solidFill>
                  <a:srgbClr val="00864F"/>
                </a:solidFill>
                <a:ea typeface="ＭＳ Ｐゴシック"/>
              </a:rPr>
            </a:b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planners, dreamers or drifters?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072DD1-A50C-5A4B-85F9-6AA4B3503AA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144260" y="0"/>
            <a:ext cx="5760000" cy="6858000"/>
          </a:xfrm>
          <a:prstGeom prst="rect">
            <a:avLst/>
          </a:prstGeom>
          <a:solidFill>
            <a:srgbClr val="006C32"/>
          </a:solidFill>
        </p:spPr>
        <p:txBody>
          <a:bodyPr wrap="none" lIns="540000" tIns="396000" rIns="468000" bIns="468000" rtlCol="0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Attitude to money</a:t>
            </a:r>
          </a:p>
        </p:txBody>
      </p:sp>
      <p:grpSp>
        <p:nvGrpSpPr>
          <p:cNvPr id="9" name="Group 8" descr="1. I think it’s important to be in control of my finances so I can set realistic goals.&#13;&#10;">
            <a:extLst>
              <a:ext uri="{FF2B5EF4-FFF2-40B4-BE49-F238E27FC236}">
                <a16:creationId xmlns:a16="http://schemas.microsoft.com/office/drawing/2014/main" id="{B134A813-7ADA-DA4B-AE88-A8F64A43B890}"/>
              </a:ext>
            </a:extLst>
          </p:cNvPr>
          <p:cNvGrpSpPr/>
          <p:nvPr/>
        </p:nvGrpSpPr>
        <p:grpSpPr>
          <a:xfrm>
            <a:off x="4523976" y="1080000"/>
            <a:ext cx="5004000" cy="1359548"/>
            <a:chOff x="4523976" y="850039"/>
            <a:chExt cx="5004000" cy="1359548"/>
          </a:xfrm>
        </p:grpSpPr>
        <p:sp>
          <p:nvSpPr>
            <p:cNvPr id="14" name="Content Placeholder 6">
              <a:extLst>
                <a:ext uri="{FF2B5EF4-FFF2-40B4-BE49-F238E27FC236}">
                  <a16:creationId xmlns:a16="http://schemas.microsoft.com/office/drawing/2014/main" id="{F83516C0-9004-DD43-A8C9-2CE7222D6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4523976" y="850039"/>
              <a:ext cx="5004000" cy="13595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07999" tIns="216000" rIns="251999" bIns="216000">
              <a:spAutoFit/>
            </a:bodyPr>
            <a:lstStyle>
              <a:lvl1pPr marL="182489" indent="-1824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657" indent="-28563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071142" indent="-1571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59957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659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612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63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65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675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indent="-360000">
                <a:buFont typeface="+mj-lt"/>
                <a:buAutoNum type="arabicPeriod"/>
              </a:pPr>
              <a:r>
                <a:rPr lang="en-GB" sz="2000" dirty="0">
                  <a:solidFill>
                    <a:srgbClr val="2178B0"/>
                  </a:solidFill>
                </a:rPr>
                <a:t>I think it’s important to be in control of my finances so I can set realistic goals.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F5E1B33-DAE7-A34E-96E0-D6C4617539F0}"/>
                </a:ext>
              </a:extLst>
            </p:cNvPr>
            <p:cNvGrpSpPr/>
            <p:nvPr/>
          </p:nvGrpSpPr>
          <p:grpSpPr>
            <a:xfrm>
              <a:off x="4716000" y="1080000"/>
              <a:ext cx="554658" cy="561284"/>
              <a:chOff x="4584286" y="1093200"/>
              <a:chExt cx="554658" cy="561284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83CCD5E-8520-3443-A804-F53052AE50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584286" y="1093200"/>
                <a:ext cx="546651" cy="546651"/>
              </a:xfrm>
              <a:prstGeom prst="rect">
                <a:avLst/>
              </a:prstGeom>
              <a:solidFill>
                <a:srgbClr val="2178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FD0E3587-29E4-3846-B2FC-B84C1E010F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92844" y="1108384"/>
                <a:ext cx="546100" cy="546100"/>
              </a:xfrm>
              <a:prstGeom prst="rect">
                <a:avLst/>
              </a:prstGeom>
            </p:spPr>
          </p:pic>
        </p:grpSp>
      </p:grpSp>
      <p:grpSp>
        <p:nvGrpSpPr>
          <p:cNvPr id="7" name="Group 6" descr="2. I try to keep track of my spending week by week, but I don’t worry too much.&#13;&#10;">
            <a:extLst>
              <a:ext uri="{FF2B5EF4-FFF2-40B4-BE49-F238E27FC236}">
                <a16:creationId xmlns:a16="http://schemas.microsoft.com/office/drawing/2014/main" id="{9B122D31-36D9-174C-9B0A-502C9DFAAA20}"/>
              </a:ext>
            </a:extLst>
          </p:cNvPr>
          <p:cNvGrpSpPr/>
          <p:nvPr/>
        </p:nvGrpSpPr>
        <p:grpSpPr>
          <a:xfrm>
            <a:off x="4522260" y="2844000"/>
            <a:ext cx="5004000" cy="1359548"/>
            <a:chOff x="4523977" y="2648783"/>
            <a:chExt cx="5004000" cy="1359548"/>
          </a:xfrm>
        </p:grpSpPr>
        <p:sp>
          <p:nvSpPr>
            <p:cNvPr id="10" name="Content Placeholder 6">
              <a:extLst>
                <a:ext uri="{FF2B5EF4-FFF2-40B4-BE49-F238E27FC236}">
                  <a16:creationId xmlns:a16="http://schemas.microsoft.com/office/drawing/2014/main" id="{8EBB870C-7532-2A46-9F9B-AB84718F5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4523977" y="2648783"/>
              <a:ext cx="5004000" cy="13595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07999" tIns="216000" rIns="216000" bIns="216000">
              <a:spAutoFit/>
            </a:bodyPr>
            <a:lstStyle>
              <a:lvl1pPr marL="182489" indent="-1824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657" indent="-28563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071142" indent="-1571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59957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659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612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63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65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675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indent="-360000">
                <a:buFont typeface="+mj-lt"/>
                <a:buAutoNum type="arabicPeriod" startAt="2"/>
              </a:pPr>
              <a:r>
                <a:rPr lang="en-GB" sz="2000" dirty="0">
                  <a:solidFill>
                    <a:srgbClr val="024731"/>
                  </a:solidFill>
                </a:rPr>
                <a:t>I try to keep track of my spending week by week, </a:t>
              </a:r>
              <a:br>
                <a:rPr lang="en-GB" sz="2000" dirty="0">
                  <a:solidFill>
                    <a:srgbClr val="024731"/>
                  </a:solidFill>
                </a:rPr>
              </a:br>
              <a:r>
                <a:rPr lang="en-GB" sz="2000" dirty="0">
                  <a:solidFill>
                    <a:srgbClr val="024731"/>
                  </a:solidFill>
                </a:rPr>
                <a:t>but I don’t worry too much.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07A5D74-5E7C-EE4D-A75B-7EBB257B8553}"/>
                </a:ext>
              </a:extLst>
            </p:cNvPr>
            <p:cNvGrpSpPr/>
            <p:nvPr/>
          </p:nvGrpSpPr>
          <p:grpSpPr>
            <a:xfrm>
              <a:off x="4716000" y="2897952"/>
              <a:ext cx="555017" cy="560357"/>
              <a:chOff x="4613571" y="2653744"/>
              <a:chExt cx="555017" cy="560357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917B855-0612-6F45-982A-15A07B13C6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613571" y="2653744"/>
                <a:ext cx="546651" cy="546651"/>
              </a:xfrm>
              <a:prstGeom prst="rect">
                <a:avLst/>
              </a:prstGeom>
              <a:solidFill>
                <a:srgbClr val="0247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FAE6D75-046C-034C-BEB1-0F1C3BDCCF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22488" y="2668001"/>
                <a:ext cx="546100" cy="546100"/>
              </a:xfrm>
              <a:prstGeom prst="rect">
                <a:avLst/>
              </a:prstGeom>
            </p:spPr>
          </p:pic>
        </p:grpSp>
      </p:grpSp>
      <p:grpSp>
        <p:nvGrpSpPr>
          <p:cNvPr id="5" name="Group 4" descr="3. I’m too busy to keep track of my finances on a regular basis.">
            <a:extLst>
              <a:ext uri="{FF2B5EF4-FFF2-40B4-BE49-F238E27FC236}">
                <a16:creationId xmlns:a16="http://schemas.microsoft.com/office/drawing/2014/main" id="{0D996F25-49F9-0642-A0C8-7BCAED23DCFF}"/>
              </a:ext>
            </a:extLst>
          </p:cNvPr>
          <p:cNvGrpSpPr/>
          <p:nvPr/>
        </p:nvGrpSpPr>
        <p:grpSpPr>
          <a:xfrm>
            <a:off x="4522260" y="4644000"/>
            <a:ext cx="5004000" cy="1359548"/>
            <a:chOff x="4523976" y="4463164"/>
            <a:chExt cx="5004000" cy="1359548"/>
          </a:xfrm>
        </p:grpSpPr>
        <p:sp>
          <p:nvSpPr>
            <p:cNvPr id="11" name="Content Placeholder 6">
              <a:extLst>
                <a:ext uri="{FF2B5EF4-FFF2-40B4-BE49-F238E27FC236}">
                  <a16:creationId xmlns:a16="http://schemas.microsoft.com/office/drawing/2014/main" id="{6F988981-2896-D64D-9E29-C286F1AEA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4523976" y="4463164"/>
              <a:ext cx="5004000" cy="13595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07999" tIns="216000" rIns="648000" bIns="216000">
              <a:spAutoFit/>
            </a:bodyPr>
            <a:lstStyle>
              <a:lvl1pPr marL="182489" indent="-1824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657" indent="-28563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071142" indent="-1571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59957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659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612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63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65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675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indent="-360000">
                <a:spcBef>
                  <a:spcPts val="0"/>
                </a:spcBef>
                <a:buFont typeface="+mj-lt"/>
                <a:buAutoNum type="arabicPeriod" startAt="3"/>
              </a:pPr>
              <a:r>
                <a:rPr lang="en-GB" sz="2000" dirty="0">
                  <a:solidFill>
                    <a:srgbClr val="006C32"/>
                  </a:solidFill>
                </a:rPr>
                <a:t>I’m too busy to keep track of my finances on a regular basis.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DC8DF69-033C-AE40-A843-630F2DB0E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4916" y="4717576"/>
              <a:ext cx="546100" cy="546100"/>
            </a:xfrm>
            <a:prstGeom prst="rect">
              <a:avLst/>
            </a:prstGeom>
            <a:solidFill>
              <a:srgbClr val="006C32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804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3A10-E259-D140-9E56-44BD157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468000"/>
            <a:ext cx="3097697" cy="3308598"/>
          </a:xfrm>
        </p:spPr>
        <p:txBody>
          <a:bodyPr wrap="square">
            <a:spAutoFit/>
          </a:bodyPr>
          <a:lstStyle/>
          <a:p>
            <a:pPr lvl="0" algn="l" eaLnBrk="1" hangingPunct="1">
              <a:spcAft>
                <a:spcPts val="6000"/>
              </a:spcAft>
            </a:pPr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A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Know your money style: planners, dreamers or drifters?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F0032-2FD2-6141-B076-32D2E58BB9DF}"/>
              </a:ext>
            </a:extLst>
          </p:cNvPr>
          <p:cNvSpPr txBox="1"/>
          <p:nvPr/>
        </p:nvSpPr>
        <p:spPr>
          <a:xfrm>
            <a:off x="4146000" y="0"/>
            <a:ext cx="5760000" cy="6858000"/>
          </a:xfrm>
          <a:prstGeom prst="rect">
            <a:avLst/>
          </a:prstGeom>
          <a:solidFill>
            <a:srgbClr val="006C32"/>
          </a:solidFill>
        </p:spPr>
        <p:txBody>
          <a:bodyPr wrap="none" lIns="540000" tIns="396000" rIns="468000" bIns="468000" rtlCol="0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Decision making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AA5B0-586D-D64F-801B-C7C0EA94B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25200" y="1044000"/>
            <a:ext cx="5004000" cy="1359549"/>
            <a:chOff x="4525200" y="809110"/>
            <a:chExt cx="5004000" cy="1359549"/>
          </a:xfrm>
        </p:grpSpPr>
        <p:sp>
          <p:nvSpPr>
            <p:cNvPr id="14" name="Content Placeholder 6" descr="1. I really like keeping track of my money. It helps me to plan my spending and saving.&#13;&#10;">
              <a:extLst>
                <a:ext uri="{FF2B5EF4-FFF2-40B4-BE49-F238E27FC236}">
                  <a16:creationId xmlns:a16="http://schemas.microsoft.com/office/drawing/2014/main" id="{F83516C0-9004-DD43-A8C9-2CE7222D686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>
              <a:spLocks/>
            </p:cNvSpPr>
            <p:nvPr/>
          </p:nvSpPr>
          <p:spPr>
            <a:xfrm>
              <a:off x="4525200" y="809110"/>
              <a:ext cx="5004000" cy="13595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07999" tIns="216000" rIns="216000" bIns="216000">
              <a:noAutofit/>
            </a:bodyPr>
            <a:lstStyle>
              <a:lvl1pPr marL="182489" indent="-1824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657" indent="-28563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071142" indent="-1571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59957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659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612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63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65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675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indent="-360000">
                <a:spcBef>
                  <a:spcPts val="0"/>
                </a:spcBef>
                <a:buFont typeface="+mj-lt"/>
                <a:buAutoNum type="arabicPeriod"/>
              </a:pPr>
              <a:r>
                <a:rPr lang="en-GB" sz="2000" dirty="0">
                  <a:solidFill>
                    <a:srgbClr val="2178B0"/>
                  </a:solidFill>
                </a:rPr>
                <a:t>I really like keeping track of my money. It helps me to plan my spending and saving.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5AC9C0B-22B8-0D49-9186-7220686D0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723200" y="1080000"/>
              <a:ext cx="548032" cy="561283"/>
              <a:chOff x="515455" y="3488636"/>
              <a:chExt cx="548032" cy="561283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ED24D4C-8273-0345-AEB7-105D0510F5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516836" y="3488636"/>
                <a:ext cx="546651" cy="546651"/>
              </a:xfrm>
              <a:prstGeom prst="rect">
                <a:avLst/>
              </a:prstGeom>
              <a:solidFill>
                <a:srgbClr val="2178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BB3377CB-1D6F-AB4C-9A0B-01040C8070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5455" y="3503819"/>
                <a:ext cx="546100" cy="546100"/>
              </a:xfrm>
              <a:prstGeom prst="rect">
                <a:avLst/>
              </a:prstGeom>
            </p:spPr>
          </p:pic>
        </p:grpSp>
      </p:grpSp>
      <p:grpSp>
        <p:nvGrpSpPr>
          <p:cNvPr id="4" name="Group 3" descr="2. I know what I want to do next with my life, but I’m not sure how I’m going to pay for it.&#13;&#10;">
            <a:extLst>
              <a:ext uri="{FF2B5EF4-FFF2-40B4-BE49-F238E27FC236}">
                <a16:creationId xmlns:a16="http://schemas.microsoft.com/office/drawing/2014/main" id="{2BCD3B17-3560-CD44-B9F9-926005CDA09B}"/>
              </a:ext>
            </a:extLst>
          </p:cNvPr>
          <p:cNvGrpSpPr/>
          <p:nvPr/>
        </p:nvGrpSpPr>
        <p:grpSpPr>
          <a:xfrm>
            <a:off x="4525200" y="2844000"/>
            <a:ext cx="5004000" cy="1359548"/>
            <a:chOff x="4525200" y="2754000"/>
            <a:chExt cx="5004000" cy="1359548"/>
          </a:xfrm>
        </p:grpSpPr>
        <p:sp>
          <p:nvSpPr>
            <p:cNvPr id="10" name="Content Placeholder 6">
              <a:extLst>
                <a:ext uri="{FF2B5EF4-FFF2-40B4-BE49-F238E27FC236}">
                  <a16:creationId xmlns:a16="http://schemas.microsoft.com/office/drawing/2014/main" id="{8EBB870C-7532-2A46-9F9B-AB84718F5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4525200" y="2754000"/>
              <a:ext cx="5004000" cy="13595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07999" tIns="216000" rIns="216000" bIns="216000">
              <a:spAutoFit/>
            </a:bodyPr>
            <a:lstStyle>
              <a:lvl1pPr marL="182489" indent="-1824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657" indent="-28563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071142" indent="-1571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59957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659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612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63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65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675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indent="-360000">
                <a:spcBef>
                  <a:spcPts val="0"/>
                </a:spcBef>
                <a:buFont typeface="+mj-lt"/>
                <a:buAutoNum type="arabicPeriod" startAt="2"/>
              </a:pPr>
              <a:r>
                <a:rPr lang="en-GB" sz="2000" dirty="0">
                  <a:solidFill>
                    <a:srgbClr val="024731"/>
                  </a:solidFill>
                </a:rPr>
                <a:t>I know what I want to do next with my life, but I’m not sure how I’m going to pay for it.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3306ECD-DE2B-4548-81AD-0E2521DDEBDF}"/>
                </a:ext>
              </a:extLst>
            </p:cNvPr>
            <p:cNvGrpSpPr/>
            <p:nvPr/>
          </p:nvGrpSpPr>
          <p:grpSpPr>
            <a:xfrm>
              <a:off x="4723200" y="3011728"/>
              <a:ext cx="552156" cy="561284"/>
              <a:chOff x="3795367" y="3488636"/>
              <a:chExt cx="552156" cy="561284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37920D3-110B-3943-B57B-0F81778F09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3800872" y="3488636"/>
                <a:ext cx="546651" cy="546651"/>
              </a:xfrm>
              <a:prstGeom prst="rect">
                <a:avLst/>
              </a:prstGeom>
              <a:solidFill>
                <a:srgbClr val="0247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4CA6838-091E-C942-BF0B-4A0C1A89A0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95367" y="3503820"/>
                <a:ext cx="546100" cy="546100"/>
              </a:xfrm>
              <a:prstGeom prst="rect">
                <a:avLst/>
              </a:prstGeom>
            </p:spPr>
          </p:pic>
        </p:grpSp>
      </p:grpSp>
      <p:grpSp>
        <p:nvGrpSpPr>
          <p:cNvPr id="5" name="Group 4" descr="3. I don’t bother keeping track of my money – I just live day to day.&#13;&#10;">
            <a:extLst>
              <a:ext uri="{FF2B5EF4-FFF2-40B4-BE49-F238E27FC236}">
                <a16:creationId xmlns:a16="http://schemas.microsoft.com/office/drawing/2014/main" id="{A9BA40E3-9F79-934E-9726-043450A9E449}"/>
              </a:ext>
            </a:extLst>
          </p:cNvPr>
          <p:cNvGrpSpPr/>
          <p:nvPr/>
        </p:nvGrpSpPr>
        <p:grpSpPr>
          <a:xfrm>
            <a:off x="4525200" y="4644000"/>
            <a:ext cx="5004000" cy="1359548"/>
            <a:chOff x="4525200" y="4644000"/>
            <a:chExt cx="5004000" cy="1359548"/>
          </a:xfrm>
        </p:grpSpPr>
        <p:sp>
          <p:nvSpPr>
            <p:cNvPr id="11" name="Content Placeholder 6">
              <a:extLst>
                <a:ext uri="{FF2B5EF4-FFF2-40B4-BE49-F238E27FC236}">
                  <a16:creationId xmlns:a16="http://schemas.microsoft.com/office/drawing/2014/main" id="{6F988981-2896-D64D-9E29-C286F1AEA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4525200" y="4644000"/>
              <a:ext cx="5004000" cy="13595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07999" tIns="216000" rIns="468000" bIns="216000">
              <a:spAutoFit/>
            </a:bodyPr>
            <a:lstStyle>
              <a:lvl1pPr marL="182489" indent="-1824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657" indent="-28563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071142" indent="-1571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59957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659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612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63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65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675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indent="-360000">
                <a:spcBef>
                  <a:spcPts val="0"/>
                </a:spcBef>
                <a:buFont typeface="+mj-lt"/>
                <a:buAutoNum type="arabicPeriod" startAt="3"/>
              </a:pPr>
              <a:r>
                <a:rPr lang="en-GB" sz="2000" dirty="0">
                  <a:solidFill>
                    <a:srgbClr val="006C32"/>
                  </a:solidFill>
                </a:rPr>
                <a:t>I don’t bother keeping track of my money – I just live day to day.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D9E0549-D513-9648-845E-032B1D026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3200" y="4907995"/>
              <a:ext cx="546100" cy="546100"/>
            </a:xfrm>
            <a:prstGeom prst="rect">
              <a:avLst/>
            </a:prstGeom>
            <a:solidFill>
              <a:srgbClr val="006C32"/>
            </a:solidFill>
          </p:spPr>
        </p:pic>
      </p:grpSp>
    </p:spTree>
    <p:extLst>
      <p:ext uri="{BB962C8B-B14F-4D97-AF65-F5344CB8AC3E}">
        <p14:creationId xmlns:p14="http://schemas.microsoft.com/office/powerpoint/2010/main" val="25177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A14D1C69-35DA-6D4F-859F-E324C7D2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68000"/>
            <a:ext cx="3088861" cy="3308598"/>
          </a:xfrm>
        </p:spPr>
        <p:txBody>
          <a:bodyPr wrap="square">
            <a:spAutoFit/>
          </a:bodyPr>
          <a:lstStyle/>
          <a:p>
            <a:pPr algn="l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A</a:t>
            </a:r>
            <a:br>
              <a:rPr lang="en-US" sz="20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Know your money style: planners, dreamers or drifters?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AD88EA-CB71-F740-91CB-4DCBFA894C25}"/>
              </a:ext>
            </a:extLst>
          </p:cNvPr>
          <p:cNvSpPr txBox="1"/>
          <p:nvPr/>
        </p:nvSpPr>
        <p:spPr>
          <a:xfrm>
            <a:off x="4146000" y="0"/>
            <a:ext cx="5760000" cy="6858000"/>
          </a:xfrm>
          <a:prstGeom prst="rect">
            <a:avLst/>
          </a:prstGeom>
          <a:solidFill>
            <a:srgbClr val="006C32"/>
          </a:solidFill>
        </p:spPr>
        <p:txBody>
          <a:bodyPr wrap="none" lIns="540000" tIns="396000" rIns="468000" bIns="468000" rtlCol="0">
            <a:no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Approaches to spending and saving</a:t>
            </a:r>
          </a:p>
        </p:txBody>
      </p:sp>
      <p:grpSp>
        <p:nvGrpSpPr>
          <p:cNvPr id="2" name="Group 1" descr="1. I always shop around before I buy anything so I can get the best deal.&#13;&#10;">
            <a:extLst>
              <a:ext uri="{FF2B5EF4-FFF2-40B4-BE49-F238E27FC236}">
                <a16:creationId xmlns:a16="http://schemas.microsoft.com/office/drawing/2014/main" id="{C18989A1-B0CB-674E-9444-3BAA1976C02D}"/>
              </a:ext>
            </a:extLst>
          </p:cNvPr>
          <p:cNvGrpSpPr/>
          <p:nvPr/>
        </p:nvGrpSpPr>
        <p:grpSpPr>
          <a:xfrm>
            <a:off x="4525200" y="1080000"/>
            <a:ext cx="5004000" cy="1359548"/>
            <a:chOff x="4525200" y="864000"/>
            <a:chExt cx="5004000" cy="1359548"/>
          </a:xfrm>
        </p:grpSpPr>
        <p:sp>
          <p:nvSpPr>
            <p:cNvPr id="14" name="Content Placeholder 6">
              <a:extLst>
                <a:ext uri="{FF2B5EF4-FFF2-40B4-BE49-F238E27FC236}">
                  <a16:creationId xmlns:a16="http://schemas.microsoft.com/office/drawing/2014/main" id="{F83516C0-9004-DD43-A8C9-2CE7222D6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4525200" y="864000"/>
              <a:ext cx="5004000" cy="13595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07999" tIns="216000" rIns="396000" bIns="216000">
              <a:spAutoFit/>
            </a:bodyPr>
            <a:lstStyle>
              <a:lvl1pPr marL="182489" indent="-1824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657" indent="-28563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071142" indent="-1571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59957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659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612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63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65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675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spcBef>
                  <a:spcPts val="0"/>
                </a:spcBef>
                <a:buFont typeface="+mj-lt"/>
                <a:buAutoNum type="arabicPeriod"/>
              </a:pPr>
              <a:r>
                <a:rPr lang="en-GB" sz="2000" dirty="0">
                  <a:solidFill>
                    <a:srgbClr val="2178B0"/>
                  </a:solidFill>
                </a:rPr>
                <a:t>I always shop around before I buy anything so </a:t>
              </a:r>
              <a:br>
                <a:rPr lang="en-GB" sz="2000" dirty="0">
                  <a:solidFill>
                    <a:srgbClr val="2178B0"/>
                  </a:solidFill>
                </a:rPr>
              </a:br>
              <a:r>
                <a:rPr lang="en-GB" sz="2000" dirty="0">
                  <a:solidFill>
                    <a:srgbClr val="2178B0"/>
                  </a:solidFill>
                </a:rPr>
                <a:t>I can get the best deal.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9F3D333-FDF0-DC4B-822A-2AB8E74A7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723200" y="1110080"/>
              <a:ext cx="548033" cy="561283"/>
              <a:chOff x="515454" y="3488636"/>
              <a:chExt cx="548033" cy="561283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50E5F3-9FF8-3C49-B11F-570982583A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516836" y="3488636"/>
                <a:ext cx="546651" cy="546651"/>
              </a:xfrm>
              <a:prstGeom prst="rect">
                <a:avLst/>
              </a:prstGeom>
              <a:solidFill>
                <a:srgbClr val="2178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BF75CB7-059B-3E4F-8A7F-DCA49F043D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5454" y="3503819"/>
                <a:ext cx="546100" cy="546100"/>
              </a:xfrm>
              <a:prstGeom prst="rect">
                <a:avLst/>
              </a:prstGeom>
            </p:spPr>
          </p:pic>
        </p:grpSp>
      </p:grpSp>
      <p:grpSp>
        <p:nvGrpSpPr>
          <p:cNvPr id="13" name="Group 12" descr="2. I want to find the best deals, but sometimes I haven’t got time to shop around. &#13;&#10;">
            <a:extLst>
              <a:ext uri="{FF2B5EF4-FFF2-40B4-BE49-F238E27FC236}">
                <a16:creationId xmlns:a16="http://schemas.microsoft.com/office/drawing/2014/main" id="{FF9DED0F-F795-6541-AACA-423C553734FF}"/>
              </a:ext>
            </a:extLst>
          </p:cNvPr>
          <p:cNvGrpSpPr/>
          <p:nvPr/>
        </p:nvGrpSpPr>
        <p:grpSpPr>
          <a:xfrm>
            <a:off x="4525200" y="2844000"/>
            <a:ext cx="5004000" cy="1359549"/>
            <a:chOff x="4525200" y="2844000"/>
            <a:chExt cx="5004000" cy="1359549"/>
          </a:xfrm>
        </p:grpSpPr>
        <p:sp>
          <p:nvSpPr>
            <p:cNvPr id="10" name="Content Placeholder 6">
              <a:extLst>
                <a:ext uri="{FF2B5EF4-FFF2-40B4-BE49-F238E27FC236}">
                  <a16:creationId xmlns:a16="http://schemas.microsoft.com/office/drawing/2014/main" id="{8EBB870C-7532-2A46-9F9B-AB84718F5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4525200" y="2844000"/>
              <a:ext cx="5004000" cy="13595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07999" tIns="216000" rIns="216000" bIns="216000">
              <a:noAutofit/>
            </a:bodyPr>
            <a:lstStyle>
              <a:lvl1pPr marL="182489" indent="-1824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657" indent="-28563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071142" indent="-1571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59957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659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612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63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65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675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spcBef>
                  <a:spcPts val="0"/>
                </a:spcBef>
                <a:buFont typeface="+mj-lt"/>
                <a:buAutoNum type="arabicPeriod" startAt="2"/>
              </a:pPr>
              <a:r>
                <a:rPr lang="en-GB" sz="2000" dirty="0">
                  <a:solidFill>
                    <a:srgbClr val="024731"/>
                  </a:solidFill>
                </a:rPr>
                <a:t>I want to find the best deals, but sometimes I haven’t got time to shop around. 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549BBA8-2AFD-6E43-9A41-4E9C66C07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723200" y="3126927"/>
              <a:ext cx="552156" cy="559187"/>
              <a:chOff x="3795367" y="3675129"/>
              <a:chExt cx="552156" cy="559187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B697B2E-5264-E14F-BF1B-1255766061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3800872" y="3675129"/>
                <a:ext cx="546651" cy="546651"/>
              </a:xfrm>
              <a:prstGeom prst="rect">
                <a:avLst/>
              </a:prstGeom>
              <a:solidFill>
                <a:srgbClr val="0247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DDB0CFF-ED15-FD42-9168-FF0289C20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95367" y="3688216"/>
                <a:ext cx="546100" cy="546100"/>
              </a:xfrm>
              <a:prstGeom prst="rect">
                <a:avLst/>
              </a:prstGeom>
            </p:spPr>
          </p:pic>
        </p:grpSp>
      </p:grpSp>
      <p:grpSp>
        <p:nvGrpSpPr>
          <p:cNvPr id="8" name="Group 7" descr="3. I often buy stuff on impulse.&#13;&#10;">
            <a:extLst>
              <a:ext uri="{FF2B5EF4-FFF2-40B4-BE49-F238E27FC236}">
                <a16:creationId xmlns:a16="http://schemas.microsoft.com/office/drawing/2014/main" id="{C815D709-E916-604E-926A-89D2819A0015}"/>
              </a:ext>
            </a:extLst>
          </p:cNvPr>
          <p:cNvGrpSpPr/>
          <p:nvPr/>
        </p:nvGrpSpPr>
        <p:grpSpPr>
          <a:xfrm>
            <a:off x="4524000" y="4644000"/>
            <a:ext cx="5004000" cy="998456"/>
            <a:chOff x="4524000" y="4518656"/>
            <a:chExt cx="5004000" cy="998456"/>
          </a:xfrm>
        </p:grpSpPr>
        <p:sp>
          <p:nvSpPr>
            <p:cNvPr id="11" name="Content Placeholder 6">
              <a:extLst>
                <a:ext uri="{FF2B5EF4-FFF2-40B4-BE49-F238E27FC236}">
                  <a16:creationId xmlns:a16="http://schemas.microsoft.com/office/drawing/2014/main" id="{6F988981-2896-D64D-9E29-C286F1AEA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4524000" y="4518656"/>
              <a:ext cx="5004000" cy="9984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07999" tIns="216000" rIns="216000" bIns="468000">
              <a:spAutoFit/>
            </a:bodyPr>
            <a:lstStyle>
              <a:lvl1pPr marL="182489" indent="-1824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657" indent="-28563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071142" indent="-1571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59957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659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612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63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65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675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spcBef>
                  <a:spcPts val="0"/>
                </a:spcBef>
                <a:buFont typeface="+mj-lt"/>
                <a:buAutoNum type="arabicPeriod" startAt="3"/>
              </a:pPr>
              <a:r>
                <a:rPr lang="en-GB" sz="2000" dirty="0">
                  <a:solidFill>
                    <a:srgbClr val="006C32"/>
                  </a:solidFill>
                </a:rPr>
                <a:t>I often buy stuff on impulse.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EA24259-2E31-7046-A184-D6EC7361E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3200" y="4760243"/>
              <a:ext cx="546100" cy="546100"/>
            </a:xfrm>
            <a:prstGeom prst="rect">
              <a:avLst/>
            </a:prstGeom>
            <a:solidFill>
              <a:srgbClr val="006C32"/>
            </a:solidFill>
          </p:spPr>
        </p:pic>
      </p:grpSp>
    </p:spTree>
    <p:extLst>
      <p:ext uri="{BB962C8B-B14F-4D97-AF65-F5344CB8AC3E}">
        <p14:creationId xmlns:p14="http://schemas.microsoft.com/office/powerpoint/2010/main" val="319950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3A10-E259-D140-9E56-44BD157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468000"/>
            <a:ext cx="3475383" cy="3308598"/>
          </a:xfrm>
        </p:spPr>
        <p:txBody>
          <a:bodyPr wrap="square">
            <a:spAutoFit/>
          </a:bodyPr>
          <a:lstStyle/>
          <a:p>
            <a:pPr lvl="0"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A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0864F"/>
                </a:solidFill>
                <a:ea typeface="ＭＳ Ｐゴシック"/>
              </a:rPr>
            </a:b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Know your money style: planners, dreamers or drifters?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12C5B3-7757-9D4A-9402-DC81C838A864}"/>
              </a:ext>
            </a:extLst>
          </p:cNvPr>
          <p:cNvSpPr txBox="1"/>
          <p:nvPr/>
        </p:nvSpPr>
        <p:spPr>
          <a:xfrm>
            <a:off x="4146000" y="0"/>
            <a:ext cx="5760000" cy="6858000"/>
          </a:xfrm>
          <a:prstGeom prst="rect">
            <a:avLst/>
          </a:prstGeom>
          <a:solidFill>
            <a:srgbClr val="006C32"/>
          </a:solidFill>
        </p:spPr>
        <p:txBody>
          <a:bodyPr wrap="none" lIns="540000" tIns="396000" rIns="684000" bIns="468000" rtlCol="0">
            <a:no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Seeking advice/information</a:t>
            </a:r>
          </a:p>
        </p:txBody>
      </p:sp>
      <p:grpSp>
        <p:nvGrpSpPr>
          <p:cNvPr id="12" name="Group 11" descr="1. I often use the internet or ask for advice to help me make decisions about how to spend and save my money. I find it really helpful.&#13;&#10;">
            <a:extLst>
              <a:ext uri="{FF2B5EF4-FFF2-40B4-BE49-F238E27FC236}">
                <a16:creationId xmlns:a16="http://schemas.microsoft.com/office/drawing/2014/main" id="{AD073B3E-5E7C-B547-9287-EC0C4EB5E0B4}"/>
              </a:ext>
            </a:extLst>
          </p:cNvPr>
          <p:cNvGrpSpPr/>
          <p:nvPr/>
        </p:nvGrpSpPr>
        <p:grpSpPr>
          <a:xfrm>
            <a:off x="4525200" y="1080000"/>
            <a:ext cx="5004000" cy="1975102"/>
            <a:chOff x="4525200" y="1080000"/>
            <a:chExt cx="5004000" cy="1975102"/>
          </a:xfrm>
        </p:grpSpPr>
        <p:sp>
          <p:nvSpPr>
            <p:cNvPr id="14" name="Content Placeholder 6">
              <a:extLst>
                <a:ext uri="{FF2B5EF4-FFF2-40B4-BE49-F238E27FC236}">
                  <a16:creationId xmlns:a16="http://schemas.microsoft.com/office/drawing/2014/main" id="{F83516C0-9004-DD43-A8C9-2CE7222D6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4525200" y="1080000"/>
              <a:ext cx="5004000" cy="19751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07999" tIns="216000" rIns="216000" bIns="216000">
              <a:spAutoFit/>
            </a:bodyPr>
            <a:lstStyle>
              <a:lvl1pPr marL="182489" indent="-1824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657" indent="-28563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071142" indent="-1571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59957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659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612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63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65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675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indent="-360000">
                <a:buFont typeface="+mj-lt"/>
                <a:buAutoNum type="arabicPeriod"/>
              </a:pPr>
              <a:r>
                <a:rPr lang="en-GB" sz="2000" dirty="0">
                  <a:solidFill>
                    <a:srgbClr val="2178B0"/>
                  </a:solidFill>
                </a:rPr>
                <a:t>I often use the internet or ask for advice to help me make decisions about how to spend and save my money. I find it really helpful.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AAE1C06-9DE1-8D4C-8EEF-F8EC49295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723200" y="1346400"/>
              <a:ext cx="548033" cy="551344"/>
              <a:chOff x="515454" y="3488636"/>
              <a:chExt cx="548033" cy="55134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1D1F4EE-C004-4546-854C-7DD59C347F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516836" y="3488636"/>
                <a:ext cx="546651" cy="546651"/>
              </a:xfrm>
              <a:prstGeom prst="rect">
                <a:avLst/>
              </a:prstGeom>
              <a:solidFill>
                <a:srgbClr val="2178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927A233F-BFFE-2045-8E49-3A5C3DF32A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5454" y="3493880"/>
                <a:ext cx="546100" cy="546100"/>
              </a:xfrm>
              <a:prstGeom prst="rect">
                <a:avLst/>
              </a:prstGeom>
            </p:spPr>
          </p:pic>
        </p:grpSp>
      </p:grpSp>
      <p:grpSp>
        <p:nvGrpSpPr>
          <p:cNvPr id="8" name="Group 7" descr="2. I often look at money advice on the Internet but it never seems to make any difference. I find it difficult to understand.&#13;&#10;">
            <a:extLst>
              <a:ext uri="{FF2B5EF4-FFF2-40B4-BE49-F238E27FC236}">
                <a16:creationId xmlns:a16="http://schemas.microsoft.com/office/drawing/2014/main" id="{FB0CC78B-0F64-7643-9B1B-2F853AF2ED60}"/>
              </a:ext>
            </a:extLst>
          </p:cNvPr>
          <p:cNvGrpSpPr/>
          <p:nvPr/>
        </p:nvGrpSpPr>
        <p:grpSpPr>
          <a:xfrm>
            <a:off x="4525200" y="3165985"/>
            <a:ext cx="5004000" cy="1975102"/>
            <a:chOff x="4525200" y="3051683"/>
            <a:chExt cx="5004000" cy="1975102"/>
          </a:xfrm>
        </p:grpSpPr>
        <p:sp>
          <p:nvSpPr>
            <p:cNvPr id="10" name="Content Placeholder 6">
              <a:extLst>
                <a:ext uri="{FF2B5EF4-FFF2-40B4-BE49-F238E27FC236}">
                  <a16:creationId xmlns:a16="http://schemas.microsoft.com/office/drawing/2014/main" id="{8EBB870C-7532-2A46-9F9B-AB84718F5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4525200" y="3051683"/>
              <a:ext cx="5004000" cy="19751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07999" tIns="216000" rIns="540000" bIns="216000">
              <a:spAutoFit/>
            </a:bodyPr>
            <a:lstStyle>
              <a:lvl1pPr marL="182489" indent="-1824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657" indent="-28563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071142" indent="-1571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59957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659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612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63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65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675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indent="-360000">
                <a:buFont typeface="+mj-lt"/>
                <a:buAutoNum type="arabicPeriod" startAt="2"/>
              </a:pPr>
              <a:r>
                <a:rPr lang="en-GB" sz="2000" dirty="0">
                  <a:solidFill>
                    <a:srgbClr val="024731"/>
                  </a:solidFill>
                </a:rPr>
                <a:t>I often look at money advice on the Internet but it never seems to make any difference. I find it difficult to understand.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6345453-5B65-DB45-AF4F-C86B5BA95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723200" y="3308400"/>
              <a:ext cx="552155" cy="561284"/>
              <a:chOff x="3795368" y="3488636"/>
              <a:chExt cx="552155" cy="561284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ABDC1CA-EA49-EB42-B38E-2EC3475631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3800872" y="3488636"/>
                <a:ext cx="546651" cy="546651"/>
              </a:xfrm>
              <a:prstGeom prst="rect">
                <a:avLst/>
              </a:prstGeom>
              <a:solidFill>
                <a:srgbClr val="0247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7F2BC57-0471-0B48-8D1A-6CEE180A48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95368" y="3503820"/>
                <a:ext cx="546100" cy="546100"/>
              </a:xfrm>
              <a:prstGeom prst="rect">
                <a:avLst/>
              </a:prstGeom>
            </p:spPr>
          </p:pic>
        </p:grpSp>
      </p:grpSp>
      <p:grpSp>
        <p:nvGrpSpPr>
          <p:cNvPr id="7" name="Group 6" descr="3. I never use the internet to research things about money.&#13;&#10;">
            <a:extLst>
              <a:ext uri="{FF2B5EF4-FFF2-40B4-BE49-F238E27FC236}">
                <a16:creationId xmlns:a16="http://schemas.microsoft.com/office/drawing/2014/main" id="{904AC4E8-2EB4-E541-9411-D50EBC777986}"/>
              </a:ext>
            </a:extLst>
          </p:cNvPr>
          <p:cNvGrpSpPr/>
          <p:nvPr/>
        </p:nvGrpSpPr>
        <p:grpSpPr>
          <a:xfrm>
            <a:off x="4525200" y="5257203"/>
            <a:ext cx="5004000" cy="1051772"/>
            <a:chOff x="4525200" y="4980470"/>
            <a:chExt cx="5004000" cy="1051772"/>
          </a:xfrm>
        </p:grpSpPr>
        <p:sp>
          <p:nvSpPr>
            <p:cNvPr id="11" name="Content Placeholder 6">
              <a:extLst>
                <a:ext uri="{FF2B5EF4-FFF2-40B4-BE49-F238E27FC236}">
                  <a16:creationId xmlns:a16="http://schemas.microsoft.com/office/drawing/2014/main" id="{6F988981-2896-D64D-9E29-C286F1AEA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4525200" y="4980470"/>
              <a:ext cx="5004000" cy="10517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07999" tIns="216000" rIns="216000" bIns="216000">
              <a:spAutoFit/>
            </a:bodyPr>
            <a:lstStyle>
              <a:lvl1pPr marL="182489" indent="-1824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657" indent="-28563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071142" indent="-1571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59957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659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612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63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65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675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indent="-360000">
                <a:buFont typeface="+mj-lt"/>
                <a:buAutoNum type="arabicPeriod" startAt="3"/>
              </a:pPr>
              <a:r>
                <a:rPr lang="en-GB" sz="2000" dirty="0">
                  <a:solidFill>
                    <a:srgbClr val="006C32"/>
                  </a:solidFill>
                </a:rPr>
                <a:t>I never use the internet to research things about money.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7630FC4-C3CD-CF4B-831B-C1AD59D71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723200" y="5174987"/>
              <a:ext cx="546651" cy="576448"/>
              <a:chOff x="6897216" y="3458839"/>
              <a:chExt cx="546651" cy="576448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D3A76EB-CBA7-4A40-ABDE-2C4EB3864A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6897216" y="3488636"/>
                <a:ext cx="546651" cy="546651"/>
              </a:xfrm>
              <a:prstGeom prst="rect">
                <a:avLst/>
              </a:prstGeom>
              <a:solidFill>
                <a:srgbClr val="006C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FCBAE49-BC95-074F-9309-A932012AA6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97216" y="3458839"/>
                <a:ext cx="546100" cy="5461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5323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3A10-E259-D140-9E56-44BD157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468000"/>
            <a:ext cx="2912165" cy="3308598"/>
          </a:xfrm>
        </p:spPr>
        <p:txBody>
          <a:bodyPr wrap="square">
            <a:spAutoFit/>
          </a:bodyPr>
          <a:lstStyle/>
          <a:p>
            <a:pPr lvl="0"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A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Know your money style: planners, dreamers or drifters?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8269A6-58E3-3A4E-BB94-D41C22F80665}"/>
              </a:ext>
            </a:extLst>
          </p:cNvPr>
          <p:cNvSpPr txBox="1"/>
          <p:nvPr/>
        </p:nvSpPr>
        <p:spPr>
          <a:xfrm>
            <a:off x="4146000" y="0"/>
            <a:ext cx="5760000" cy="6858000"/>
          </a:xfrm>
          <a:prstGeom prst="rect">
            <a:avLst/>
          </a:prstGeom>
          <a:solidFill>
            <a:srgbClr val="006C32"/>
          </a:solidFill>
        </p:spPr>
        <p:txBody>
          <a:bodyPr wrap="none" lIns="540000" tIns="396000" rIns="468000" bIns="468000" rtlCol="0">
            <a:no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Planning for the future</a:t>
            </a:r>
          </a:p>
        </p:txBody>
      </p:sp>
      <p:grpSp>
        <p:nvGrpSpPr>
          <p:cNvPr id="7" name="Group 6" descr="1. I have a plan to get a place of my own and I save money towards it every month.&#13;&#10;">
            <a:extLst>
              <a:ext uri="{FF2B5EF4-FFF2-40B4-BE49-F238E27FC236}">
                <a16:creationId xmlns:a16="http://schemas.microsoft.com/office/drawing/2014/main" id="{469AEC38-2517-A249-A893-B7A492E689FE}"/>
              </a:ext>
            </a:extLst>
          </p:cNvPr>
          <p:cNvGrpSpPr/>
          <p:nvPr/>
        </p:nvGrpSpPr>
        <p:grpSpPr>
          <a:xfrm>
            <a:off x="4525200" y="1080000"/>
            <a:ext cx="5004000" cy="1359548"/>
            <a:chOff x="4525200" y="1080000"/>
            <a:chExt cx="5004000" cy="1359548"/>
          </a:xfrm>
        </p:grpSpPr>
        <p:sp>
          <p:nvSpPr>
            <p:cNvPr id="14" name="Content Placeholder 6">
              <a:extLst>
                <a:ext uri="{FF2B5EF4-FFF2-40B4-BE49-F238E27FC236}">
                  <a16:creationId xmlns:a16="http://schemas.microsoft.com/office/drawing/2014/main" id="{F83516C0-9004-DD43-A8C9-2CE7222D6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4525200" y="1080000"/>
              <a:ext cx="5004000" cy="13595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07999" tIns="216000" rIns="216000" bIns="216000">
              <a:spAutoFit/>
            </a:bodyPr>
            <a:lstStyle>
              <a:lvl1pPr marL="182489" indent="-1824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657" indent="-28563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071142" indent="-1571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59957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659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612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63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65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675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indent="-360000">
                <a:buFont typeface="+mj-lt"/>
                <a:buAutoNum type="arabicPeriod"/>
              </a:pPr>
              <a:r>
                <a:rPr lang="en-GB" sz="2000" dirty="0">
                  <a:solidFill>
                    <a:srgbClr val="2178B0"/>
                  </a:solidFill>
                </a:rPr>
                <a:t>I have a plan to get a place of my own and I save money towards it every month.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E669BA3-7B5C-CD43-9284-11B15907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723200" y="1310400"/>
              <a:ext cx="548033" cy="561283"/>
              <a:chOff x="515454" y="3488636"/>
              <a:chExt cx="548033" cy="561283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3FEA192-2ABB-294A-9754-CBDBF48908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516836" y="3488636"/>
                <a:ext cx="546651" cy="546651"/>
              </a:xfrm>
              <a:prstGeom prst="rect">
                <a:avLst/>
              </a:prstGeom>
              <a:solidFill>
                <a:srgbClr val="2178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4F11412-6112-9A4B-84D4-570E33FA73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5454" y="3503819"/>
                <a:ext cx="546100" cy="546100"/>
              </a:xfrm>
              <a:prstGeom prst="rect">
                <a:avLst/>
              </a:prstGeom>
            </p:spPr>
          </p:pic>
        </p:grpSp>
      </p:grpSp>
      <p:grpSp>
        <p:nvGrpSpPr>
          <p:cNvPr id="8" name="Group 7" descr="2. I want to get a place of my own but I’m not sure if I can afford it.&#13;&#10;">
            <a:extLst>
              <a:ext uri="{FF2B5EF4-FFF2-40B4-BE49-F238E27FC236}">
                <a16:creationId xmlns:a16="http://schemas.microsoft.com/office/drawing/2014/main" id="{63C73CE9-1AAD-D54E-B1B8-5947F054C5B6}"/>
              </a:ext>
            </a:extLst>
          </p:cNvPr>
          <p:cNvGrpSpPr/>
          <p:nvPr/>
        </p:nvGrpSpPr>
        <p:grpSpPr>
          <a:xfrm>
            <a:off x="4525200" y="2844000"/>
            <a:ext cx="5004000" cy="1360800"/>
            <a:chOff x="4525200" y="2844000"/>
            <a:chExt cx="5004000" cy="1360800"/>
          </a:xfrm>
        </p:grpSpPr>
        <p:sp>
          <p:nvSpPr>
            <p:cNvPr id="10" name="Content Placeholder 6">
              <a:extLst>
                <a:ext uri="{FF2B5EF4-FFF2-40B4-BE49-F238E27FC236}">
                  <a16:creationId xmlns:a16="http://schemas.microsoft.com/office/drawing/2014/main" id="{8EBB870C-7532-2A46-9F9B-AB84718F5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4525200" y="2844000"/>
              <a:ext cx="5004000" cy="13608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07999" tIns="216000" rIns="216000" bIns="216000">
              <a:spAutoFit/>
            </a:bodyPr>
            <a:lstStyle>
              <a:lvl1pPr marL="182489" indent="-1824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657" indent="-28563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071142" indent="-1571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59957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659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612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63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65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675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indent="-360000">
                <a:buFont typeface="+mj-lt"/>
                <a:buAutoNum type="arabicPeriod" startAt="2"/>
              </a:pPr>
              <a:r>
                <a:rPr lang="en-GB" sz="2000" dirty="0">
                  <a:solidFill>
                    <a:srgbClr val="024731"/>
                  </a:solidFill>
                </a:rPr>
                <a:t>I want to get a place of my own but I’m not sure if I can afford it.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18A253B-DED0-384F-B0D6-B63DA62504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4723200" y="3084446"/>
              <a:ext cx="552156" cy="551345"/>
              <a:chOff x="3795367" y="3488636"/>
              <a:chExt cx="552156" cy="551345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AF63302-6B60-8140-B418-1EA7F35136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3800872" y="3488636"/>
                <a:ext cx="546651" cy="546651"/>
              </a:xfrm>
              <a:prstGeom prst="rect">
                <a:avLst/>
              </a:prstGeom>
              <a:solidFill>
                <a:srgbClr val="0247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64CE92B-9AAE-5549-943A-1F8B4DC77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95367" y="3493881"/>
                <a:ext cx="546100" cy="546100"/>
              </a:xfrm>
              <a:prstGeom prst="rect">
                <a:avLst/>
              </a:prstGeom>
            </p:spPr>
          </p:pic>
        </p:grpSp>
      </p:grpSp>
      <p:grpSp>
        <p:nvGrpSpPr>
          <p:cNvPr id="12" name="Group 11" descr="3. One day I will get a place of my own.&#13;&#10;">
            <a:extLst>
              <a:ext uri="{FF2B5EF4-FFF2-40B4-BE49-F238E27FC236}">
                <a16:creationId xmlns:a16="http://schemas.microsoft.com/office/drawing/2014/main" id="{04EF85F4-643D-1B42-834A-1042174839F1}"/>
              </a:ext>
            </a:extLst>
          </p:cNvPr>
          <p:cNvGrpSpPr/>
          <p:nvPr/>
        </p:nvGrpSpPr>
        <p:grpSpPr>
          <a:xfrm>
            <a:off x="4525200" y="4644000"/>
            <a:ext cx="5004000" cy="1051772"/>
            <a:chOff x="4525200" y="4644000"/>
            <a:chExt cx="5004000" cy="1051772"/>
          </a:xfrm>
        </p:grpSpPr>
        <p:sp>
          <p:nvSpPr>
            <p:cNvPr id="11" name="Content Placeholder 6">
              <a:extLst>
                <a:ext uri="{FF2B5EF4-FFF2-40B4-BE49-F238E27FC236}">
                  <a16:creationId xmlns:a16="http://schemas.microsoft.com/office/drawing/2014/main" id="{6F988981-2896-D64D-9E29-C286F1AEA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4525200" y="4644000"/>
              <a:ext cx="5004000" cy="10517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07999" tIns="216000" rIns="216000" bIns="216000">
              <a:spAutoFit/>
            </a:bodyPr>
            <a:lstStyle>
              <a:lvl1pPr marL="182489" indent="-18248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657" indent="-285639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071142" indent="-1571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59957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6593" indent="-228513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3612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63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653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675" indent="-228513" algn="l" defTabSz="9140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indent="-360000">
                <a:buFont typeface="+mj-lt"/>
                <a:buAutoNum type="arabicPeriod" startAt="3"/>
              </a:pPr>
              <a:r>
                <a:rPr lang="en-GB" sz="2000" dirty="0">
                  <a:solidFill>
                    <a:srgbClr val="006C32"/>
                  </a:solidFill>
                </a:rPr>
                <a:t>One day I will get a place of my own.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5479A27-F793-2C42-8771-592F30EE48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3200" y="4883122"/>
              <a:ext cx="546100" cy="546100"/>
            </a:xfrm>
            <a:prstGeom prst="rect">
              <a:avLst/>
            </a:prstGeom>
            <a:solidFill>
              <a:srgbClr val="006C32"/>
            </a:solidFill>
          </p:spPr>
        </p:pic>
      </p:grpSp>
    </p:spTree>
    <p:extLst>
      <p:ext uri="{BB962C8B-B14F-4D97-AF65-F5344CB8AC3E}">
        <p14:creationId xmlns:p14="http://schemas.microsoft.com/office/powerpoint/2010/main" val="342826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3A10-E259-D140-9E56-44BD157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468000"/>
            <a:ext cx="2902226" cy="3308598"/>
          </a:xfrm>
        </p:spPr>
        <p:txBody>
          <a:bodyPr wrap="square">
            <a:spAutoFit/>
          </a:bodyPr>
          <a:lstStyle/>
          <a:p>
            <a:pPr lvl="0"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A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0864F"/>
                </a:solidFill>
                <a:ea typeface="ＭＳ Ｐゴシック"/>
              </a:rPr>
            </a:br>
            <a:r>
              <a:rPr lang="en-US" cap="none" dirty="0">
                <a:solidFill>
                  <a:srgbClr val="00864F"/>
                </a:solidFill>
                <a:ea typeface="ＭＳ Ｐゴシック"/>
              </a:rPr>
              <a:t>Know your money style: planners, dreamers or drifters?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A2B113-CFEA-414A-A9B0-1843C991323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145999" y="0"/>
            <a:ext cx="5760000" cy="2225876"/>
          </a:xfrm>
          <a:prstGeom prst="rect">
            <a:avLst/>
          </a:prstGeom>
          <a:solidFill>
            <a:srgbClr val="2178B0"/>
          </a:solidFill>
        </p:spPr>
        <p:txBody>
          <a:bodyPr wrap="square" lIns="468000" tIns="360000" rIns="36000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rgbClr val="FFFFFF"/>
                </a:solidFill>
              </a:rPr>
              <a:t>Mostly 1 = Planner</a:t>
            </a:r>
          </a:p>
          <a:p>
            <a:pPr lvl="0">
              <a:lnSpc>
                <a:spcPct val="150000"/>
              </a:lnSpc>
            </a:pPr>
            <a:endParaRPr lang="en-US" sz="2000" b="1" dirty="0">
              <a:solidFill>
                <a:srgbClr val="FFFFFF"/>
              </a:solidFill>
            </a:endParaRPr>
          </a:p>
          <a:p>
            <a:pPr lvl="0">
              <a:lnSpc>
                <a:spcPct val="150000"/>
              </a:lnSpc>
            </a:pPr>
            <a:endParaRPr lang="en-US" sz="2000" b="1" dirty="0">
              <a:solidFill>
                <a:srgbClr val="FFFFFF"/>
              </a:solidFill>
            </a:endParaRPr>
          </a:p>
          <a:p>
            <a:pPr lvl="0">
              <a:lnSpc>
                <a:spcPct val="150000"/>
              </a:lnSpc>
            </a:pP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8EEBE9-929D-8A48-BF76-BA86D441C3EA}"/>
              </a:ext>
            </a:extLst>
          </p:cNvPr>
          <p:cNvSpPr txBox="1"/>
          <p:nvPr/>
        </p:nvSpPr>
        <p:spPr>
          <a:xfrm>
            <a:off x="4326895" y="855418"/>
            <a:ext cx="561539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70000" lvl="0" indent="-270000">
              <a:lnSpc>
                <a:spcPts val="2100"/>
              </a:lnSpc>
              <a:buFont typeface="Wingdings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Planners know what they want. </a:t>
            </a:r>
          </a:p>
          <a:p>
            <a:pPr marL="270000" lvl="0" indent="-270000">
              <a:lnSpc>
                <a:spcPts val="2100"/>
              </a:lnSpc>
              <a:buFont typeface="Wingdings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achieve their goals, they think about how they manage their money.</a:t>
            </a:r>
          </a:p>
          <a:p>
            <a:pPr marL="270000" lvl="0" indent="-270000">
              <a:lnSpc>
                <a:spcPts val="2100"/>
              </a:lnSpc>
              <a:buFont typeface="Wingdings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seek advice when making financial decisions.</a:t>
            </a:r>
          </a:p>
          <a:p>
            <a:pPr marL="270000" indent="-270000" algn="ctr">
              <a:lnSpc>
                <a:spcPts val="2100"/>
              </a:lnSpc>
              <a:buFont typeface="Wingdings" pitchFamily="2" charset="2"/>
              <a:buChar char="§"/>
            </a:pP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34" name="Picture 33" descr="icon of a pencil">
            <a:extLst>
              <a:ext uri="{FF2B5EF4-FFF2-40B4-BE49-F238E27FC236}">
                <a16:creationId xmlns:a16="http://schemas.microsoft.com/office/drawing/2014/main" id="{909F3F1F-0B6A-CA4D-8B91-527CD47777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5811" y="263058"/>
            <a:ext cx="546100" cy="5947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21740D-2DBA-9F44-9CAE-278DAEE688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145999" y="2222113"/>
            <a:ext cx="5760000" cy="2453235"/>
          </a:xfrm>
          <a:prstGeom prst="rect">
            <a:avLst/>
          </a:prstGeom>
          <a:solidFill>
            <a:srgbClr val="006C32"/>
          </a:solidFill>
        </p:spPr>
        <p:txBody>
          <a:bodyPr wrap="square" lIns="468000" tIns="180000" rIns="360000" bIns="180000" rtlCol="0" anchor="t" anchorCtr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bg1"/>
                </a:solidFill>
              </a:rPr>
              <a:t>Mostly 2 = Dreamer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067265-F423-7E4E-88CD-FE1263F373D8}"/>
              </a:ext>
            </a:extLst>
          </p:cNvPr>
          <p:cNvSpPr txBox="1"/>
          <p:nvPr/>
        </p:nvSpPr>
        <p:spPr>
          <a:xfrm>
            <a:off x="4361934" y="2866445"/>
            <a:ext cx="5374689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70000" indent="-270000">
              <a:lnSpc>
                <a:spcPts val="2100"/>
              </a:lnSpc>
              <a:buFont typeface="Wingdings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Dreamers know what they would like to do, but may need help to get there. </a:t>
            </a:r>
          </a:p>
          <a:p>
            <a:pPr marL="270000" indent="-270000">
              <a:lnSpc>
                <a:spcPts val="2100"/>
              </a:lnSpc>
              <a:buFont typeface="Wingdings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know goals are a good thing to have, but they need to think and set a plan to achieve them. </a:t>
            </a:r>
          </a:p>
          <a:p>
            <a:pPr marL="270000" indent="-270000">
              <a:lnSpc>
                <a:spcPts val="2100"/>
              </a:lnSpc>
              <a:buFont typeface="Wingdings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should not be afraid to seek advice of others to help them.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" name="Picture 3" descr="icon of a cloud">
            <a:extLst>
              <a:ext uri="{FF2B5EF4-FFF2-40B4-BE49-F238E27FC236}">
                <a16:creationId xmlns:a16="http://schemas.microsoft.com/office/drawing/2014/main" id="{8D5E91C8-3E89-004E-9EF9-BE7C83473A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5811" y="2344828"/>
            <a:ext cx="546100" cy="4794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D236350-56D3-C946-8C47-DBECB4CB11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145999" y="4675348"/>
            <a:ext cx="5760000" cy="2196000"/>
          </a:xfrm>
          <a:prstGeom prst="rect">
            <a:avLst/>
          </a:prstGeom>
          <a:solidFill>
            <a:srgbClr val="78B637"/>
          </a:solidFill>
        </p:spPr>
        <p:txBody>
          <a:bodyPr wrap="square" lIns="468000" tIns="180000" rIns="432000" bIns="180000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bg1"/>
                </a:solidFill>
              </a:rPr>
              <a:t>Mostly 3 = Drifter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E3E9BB-A8A5-BD4B-8AF6-4672EE57BD19}"/>
              </a:ext>
            </a:extLst>
          </p:cNvPr>
          <p:cNvSpPr txBox="1"/>
          <p:nvPr/>
        </p:nvSpPr>
        <p:spPr>
          <a:xfrm>
            <a:off x="4357052" y="5372696"/>
            <a:ext cx="543567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70000" indent="-270000">
              <a:lnSpc>
                <a:spcPts val="2100"/>
              </a:lnSpc>
              <a:buFont typeface="Wingdings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Drifters are more likely to live life day by day.</a:t>
            </a:r>
          </a:p>
          <a:p>
            <a:pPr marL="270000" indent="-270000">
              <a:lnSpc>
                <a:spcPts val="2100"/>
              </a:lnSpc>
              <a:buFont typeface="Wingdings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may not have any longer term plans or goals.</a:t>
            </a:r>
          </a:p>
          <a:p>
            <a:pPr marL="270000" indent="-270000">
              <a:lnSpc>
                <a:spcPts val="2100"/>
              </a:lnSpc>
              <a:buFont typeface="Wingdings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should try and take control of their finances, and ask for help if they need it.</a:t>
            </a:r>
          </a:p>
        </p:txBody>
      </p:sp>
      <p:pic>
        <p:nvPicPr>
          <p:cNvPr id="6" name="Picture 5" descr="icon of a face">
            <a:extLst>
              <a:ext uri="{FF2B5EF4-FFF2-40B4-BE49-F238E27FC236}">
                <a16:creationId xmlns:a16="http://schemas.microsoft.com/office/drawing/2014/main" id="{14E8DBD6-88C4-DE4B-9055-FA448D31FB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5811" y="4885339"/>
            <a:ext cx="546100" cy="59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5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18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79FC3E1-D648-6748-A6CE-73CAAE3A947F}"/>
              </a:ext>
            </a:extLst>
          </p:cNvPr>
          <p:cNvSpPr txBox="1">
            <a:spLocks/>
          </p:cNvSpPr>
          <p:nvPr/>
        </p:nvSpPr>
        <p:spPr>
          <a:xfrm>
            <a:off x="467139" y="468000"/>
            <a:ext cx="9220200" cy="201593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6676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3359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0031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67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  <a:t>Activity A – round up.</a:t>
            </a:r>
            <a:br>
              <a:rPr lang="en-US" sz="1400" cap="none" dirty="0">
                <a:solidFill>
                  <a:srgbClr val="024731"/>
                </a:solidFill>
                <a:latin typeface="Arial" charset="0"/>
                <a:ea typeface="ＭＳ Ｐゴシック"/>
              </a:rPr>
            </a:br>
            <a:br>
              <a:rPr lang="en-US" sz="2100" cap="none" dirty="0">
                <a:solidFill>
                  <a:srgbClr val="00864F"/>
                </a:solidFill>
                <a:ea typeface="ＭＳ Ｐゴシック"/>
              </a:rPr>
            </a:br>
            <a:r>
              <a:rPr lang="en-US" sz="3200" b="1" cap="none" dirty="0">
                <a:solidFill>
                  <a:srgbClr val="00864F"/>
                </a:solidFill>
                <a:ea typeface="ＭＳ Ｐゴシック"/>
              </a:rPr>
              <a:t>Know your money style. </a:t>
            </a:r>
            <a:br>
              <a:rPr lang="en-US" sz="3200" b="1" cap="none" dirty="0">
                <a:solidFill>
                  <a:srgbClr val="00864F"/>
                </a:solidFill>
                <a:ea typeface="ＭＳ Ｐゴシック"/>
              </a:rPr>
            </a:br>
            <a:br>
              <a:rPr lang="en-US" sz="3200" b="1" cap="none" dirty="0">
                <a:solidFill>
                  <a:srgbClr val="00864F"/>
                </a:solidFill>
                <a:ea typeface="ＭＳ Ｐゴシック"/>
              </a:rPr>
            </a:br>
            <a:r>
              <a:rPr lang="en-US" sz="3200" cap="none" dirty="0">
                <a:solidFill>
                  <a:srgbClr val="00864F"/>
                </a:solidFill>
                <a:ea typeface="ＭＳ Ｐゴシック"/>
              </a:rPr>
              <a:t>Key learning:</a:t>
            </a:r>
            <a:endParaRPr lang="en-US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013239AB-7E7C-B042-8556-59C53FB29A03}"/>
              </a:ext>
            </a:extLst>
          </p:cNvPr>
          <p:cNvSpPr txBox="1">
            <a:spLocks/>
          </p:cNvSpPr>
          <p:nvPr/>
        </p:nvSpPr>
        <p:spPr>
          <a:xfrm>
            <a:off x="0" y="2728676"/>
            <a:ext cx="6609522" cy="4127957"/>
          </a:xfrm>
          <a:prstGeom prst="rect">
            <a:avLst/>
          </a:prstGeom>
          <a:solidFill>
            <a:srgbClr val="78B637"/>
          </a:solidFill>
        </p:spPr>
        <p:txBody>
          <a:bodyPr lIns="468000" tIns="0" rIns="251999" bIns="0" anchor="ctr" anchorCtr="0"/>
          <a:lstStyle>
            <a:lvl1pPr marL="182489" indent="-1824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657" indent="-2856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1142" indent="-157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57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593" indent="-228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12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3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53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75" indent="-228513" algn="l" defTabSz="9140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lvl="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Having financial and lifestyle goals is good. </a:t>
            </a:r>
          </a:p>
          <a:p>
            <a:pPr marL="270000" lvl="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It’s also good to dream big. </a:t>
            </a:r>
          </a:p>
          <a:p>
            <a:pPr marL="270000" lvl="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All of these dreams and goals need to be supported with a realistic plan as to how you will achieve them.</a:t>
            </a:r>
          </a:p>
          <a:p>
            <a:pPr marL="27000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If we understand our behaviour around money, we can use this to help us set realistic and achievable goals.</a:t>
            </a:r>
          </a:p>
          <a:p>
            <a:pPr marL="270000" indent="-2700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Forward financial planning can have a positive impact on mental health.</a:t>
            </a:r>
          </a:p>
        </p:txBody>
      </p:sp>
      <p:pic>
        <p:nvPicPr>
          <p:cNvPr id="16" name="Picture 15" descr="A woman walking down the street talking on a smart phone, whilst carrying a coffee cup and shopping bags">
            <a:extLst>
              <a:ext uri="{FF2B5EF4-FFF2-40B4-BE49-F238E27FC236}">
                <a16:creationId xmlns:a16="http://schemas.microsoft.com/office/drawing/2014/main" id="{68956ECC-55E1-2847-B920-6F5AA73E74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9522" y="2733261"/>
            <a:ext cx="3296478" cy="412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81279"/>
      </p:ext>
    </p:extLst>
  </p:cSld>
  <p:clrMapOvr>
    <a:masterClrMapping/>
  </p:clrMapOvr>
</p:sld>
</file>

<file path=ppt/theme/theme1.xml><?xml version="1.0" encoding="utf-8"?>
<a:theme xmlns:a="http://schemas.openxmlformats.org/drawingml/2006/main" name="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48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4_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9CF3B37368C04185DF260BC30A2940" ma:contentTypeVersion="0" ma:contentTypeDescription="Create a new document." ma:contentTypeScope="" ma:versionID="a58eb0ca3efccb34c817cd1ab7348d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0F5996-93BD-4FDC-80E0-4469E597B30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3FCF978-A4CE-49B8-B0F9-FF52DB7425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7B9A59-76E3-4E67-A2F1-3A977ED9B3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66475</TotalTime>
  <Words>1403</Words>
  <Application>Microsoft Macintosh PowerPoint</Application>
  <PresentationFormat>A4 Paper (210x297 mm)</PresentationFormat>
  <Paragraphs>127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Wingdings</vt:lpstr>
      <vt:lpstr>Lloyds Banking Group Master slides</vt:lpstr>
      <vt:lpstr>1_Lloyds Banking Group Master slides</vt:lpstr>
      <vt:lpstr>2_Lloyds Banking Group Master slides</vt:lpstr>
      <vt:lpstr>4_Lloyds Banking Group Master slides</vt:lpstr>
      <vt:lpstr>How to stay in control  of your spending</vt:lpstr>
      <vt:lpstr>Introduction</vt:lpstr>
      <vt:lpstr>Activity A  Know your money style:  planners, dreamers or drifters?</vt:lpstr>
      <vt:lpstr>Activity A  Know your money style: planners, dreamers or drifters?</vt:lpstr>
      <vt:lpstr>Activity A  Know your money style: planners, dreamers or drifters?</vt:lpstr>
      <vt:lpstr>Activity A  Know your money style: planners, dreamers or drifters?</vt:lpstr>
      <vt:lpstr>Activity A  Know your money style: planners, dreamers or drifters?</vt:lpstr>
      <vt:lpstr>Activity A  Know your money style: planners, dreamers or drifters?</vt:lpstr>
      <vt:lpstr>PowerPoint Presentation</vt:lpstr>
      <vt:lpstr>Activity B –  be the boss of your money  Are you in control of your spending or does it control you?</vt:lpstr>
      <vt:lpstr>Activity B  Know your money style: planners, dreamers or drifters?</vt:lpstr>
      <vt:lpstr>Activity B – round up.  Are you in control of your spending or does it control you?  Key learning:</vt:lpstr>
      <vt:lpstr>Activity C  A game of consequences…</vt:lpstr>
      <vt:lpstr>Activity C  A game of consequences…</vt:lpstr>
      <vt:lpstr>Activity C – round up.  A game of consequences…</vt:lpstr>
      <vt:lpstr>Thank you!</vt:lpstr>
    </vt:vector>
  </TitlesOfParts>
  <Company>Lloyds Banking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IN PRESENTATION TITLE CAPS</dc:title>
  <dc:creator>Rimoncelli, Dan (Strategy &amp; Planning, LBG Group Marketing)</dc:creator>
  <cp:lastModifiedBy>Jayne Smith</cp:lastModifiedBy>
  <cp:revision>3667</cp:revision>
  <cp:lastPrinted>2019-11-12T10:09:47Z</cp:lastPrinted>
  <dcterms:created xsi:type="dcterms:W3CDTF">2009-01-21T19:55:17Z</dcterms:created>
  <dcterms:modified xsi:type="dcterms:W3CDTF">2023-02-22T10:02:42Z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0x0101004D9CF3B37368C04185DF260BC30A2940</vt:lpwstr>
  </property>
  <property fmtid="{D5CDD505-2E9C-101B-9397-08002B2CF9AE}" pid="3" name="TitusGUID">
    <vt:lpwstr>8cb2ee10-1e9e-4c83-a19e-3964e6dc3dc4</vt:lpwstr>
  </property>
  <property fmtid="{D5CDD505-2E9C-101B-9397-08002B2CF9AE}" pid="4" name="TITUS">
    <vt:lpwstr>&lt;p align="center"&gt; &lt;/p&gt;</vt:lpwstr>
  </property>
  <property fmtid="{D5CDD505-2E9C-101B-9397-08002B2CF9AE}" pid="5" name="Classification">
    <vt:lpwstr>Internal</vt:lpwstr>
  </property>
  <property fmtid="{D5CDD505-2E9C-101B-9397-08002B2CF9AE}" pid="6" name="HeadersandFooters">
    <vt:lpwstr>None</vt:lpwstr>
  </property>
  <property fmtid="{D5CDD505-2E9C-101B-9397-08002B2CF9AE}" pid="7" name="MSIP_Label_7bc792f8-6d75-423a-9981-629281829092_Enabled">
    <vt:lpwstr>True</vt:lpwstr>
  </property>
  <property fmtid="{D5CDD505-2E9C-101B-9397-08002B2CF9AE}" pid="8" name="MSIP_Label_7bc792f8-6d75-423a-9981-629281829092_SiteId">
    <vt:lpwstr>3ded2960-214a-46ff-8cf4-611f125e2398</vt:lpwstr>
  </property>
  <property fmtid="{D5CDD505-2E9C-101B-9397-08002B2CF9AE}" pid="9" name="MSIP_Label_7bc792f8-6d75-423a-9981-629281829092_Owner">
    <vt:lpwstr>Priya.Shah@lloydsbanking.com</vt:lpwstr>
  </property>
  <property fmtid="{D5CDD505-2E9C-101B-9397-08002B2CF9AE}" pid="10" name="MSIP_Label_7bc792f8-6d75-423a-9981-629281829092_SetDate">
    <vt:lpwstr>2019-10-25T15:37:23.6238436Z</vt:lpwstr>
  </property>
  <property fmtid="{D5CDD505-2E9C-101B-9397-08002B2CF9AE}" pid="11" name="MSIP_Label_7bc792f8-6d75-423a-9981-629281829092_Name">
    <vt:lpwstr>Limited</vt:lpwstr>
  </property>
  <property fmtid="{D5CDD505-2E9C-101B-9397-08002B2CF9AE}" pid="12" name="MSIP_Label_7bc792f8-6d75-423a-9981-629281829092_Application">
    <vt:lpwstr>Microsoft Azure Information Protection</vt:lpwstr>
  </property>
  <property fmtid="{D5CDD505-2E9C-101B-9397-08002B2CF9AE}" pid="13" name="MSIP_Label_7bc792f8-6d75-423a-9981-629281829092_ActionId">
    <vt:lpwstr>63e1f0ce-b232-4455-ab4d-7e59a96c6da6</vt:lpwstr>
  </property>
  <property fmtid="{D5CDD505-2E9C-101B-9397-08002B2CF9AE}" pid="14" name="MSIP_Label_7bc792f8-6d75-423a-9981-629281829092_Extended_MSFT_Method">
    <vt:lpwstr>Automatic</vt:lpwstr>
  </property>
  <property fmtid="{D5CDD505-2E9C-101B-9397-08002B2CF9AE}" pid="15" name="Sensitivity">
    <vt:lpwstr>Limited</vt:lpwstr>
  </property>
</Properties>
</file>