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3" r:id="rId4"/>
    <p:sldMasterId id="2147483750" r:id="rId5"/>
    <p:sldMasterId id="2147484050" r:id="rId6"/>
    <p:sldMasterId id="2147484126" r:id="rId7"/>
  </p:sldMasterIdLst>
  <p:notesMasterIdLst>
    <p:notesMasterId r:id="rId20"/>
  </p:notesMasterIdLst>
  <p:handoutMasterIdLst>
    <p:handoutMasterId r:id="rId21"/>
  </p:handoutMasterIdLst>
  <p:sldIdLst>
    <p:sldId id="1127" r:id="rId8"/>
    <p:sldId id="1074" r:id="rId9"/>
    <p:sldId id="1109" r:id="rId10"/>
    <p:sldId id="1146" r:id="rId11"/>
    <p:sldId id="1145" r:id="rId12"/>
    <p:sldId id="1158" r:id="rId13"/>
    <p:sldId id="1148" r:id="rId14"/>
    <p:sldId id="1147" r:id="rId15"/>
    <p:sldId id="1159" r:id="rId16"/>
    <p:sldId id="1156" r:id="rId17"/>
    <p:sldId id="1152" r:id="rId18"/>
    <p:sldId id="1106" r:id="rId19"/>
  </p:sldIdLst>
  <p:sldSz cx="9906000" cy="6858000" type="A4"/>
  <p:notesSz cx="6797675" cy="9926638"/>
  <p:defaultTextStyle>
    <a:defPPr>
      <a:defRPr lang="en-US"/>
    </a:defPPr>
    <a:lvl1pPr algn="l" rtl="0" fontAlgn="base">
      <a:spcBef>
        <a:spcPct val="0"/>
      </a:spcBef>
      <a:spcAft>
        <a:spcPct val="0"/>
      </a:spcAft>
      <a:defRPr sz="2400" kern="1200">
        <a:solidFill>
          <a:schemeClr val="tx1"/>
        </a:solidFill>
        <a:latin typeface="Arial" charset="0"/>
        <a:ea typeface="ＭＳ Ｐゴシック"/>
        <a:cs typeface="ＭＳ Ｐゴシック"/>
      </a:defRPr>
    </a:lvl1pPr>
    <a:lvl2pPr marL="457021" algn="l" rtl="0" fontAlgn="base">
      <a:spcBef>
        <a:spcPct val="0"/>
      </a:spcBef>
      <a:spcAft>
        <a:spcPct val="0"/>
      </a:spcAft>
      <a:defRPr sz="2400" kern="1200">
        <a:solidFill>
          <a:schemeClr val="tx1"/>
        </a:solidFill>
        <a:latin typeface="Arial" charset="0"/>
        <a:ea typeface="ＭＳ Ｐゴシック"/>
        <a:cs typeface="ＭＳ Ｐゴシック"/>
      </a:defRPr>
    </a:lvl2pPr>
    <a:lvl3pPr marL="914043" algn="l" rtl="0" fontAlgn="base">
      <a:spcBef>
        <a:spcPct val="0"/>
      </a:spcBef>
      <a:spcAft>
        <a:spcPct val="0"/>
      </a:spcAft>
      <a:defRPr sz="2400" kern="1200">
        <a:solidFill>
          <a:schemeClr val="tx1"/>
        </a:solidFill>
        <a:latin typeface="Arial" charset="0"/>
        <a:ea typeface="ＭＳ Ｐゴシック"/>
        <a:cs typeface="ＭＳ Ｐゴシック"/>
      </a:defRPr>
    </a:lvl3pPr>
    <a:lvl4pPr marL="1371061" algn="l" rtl="0" fontAlgn="base">
      <a:spcBef>
        <a:spcPct val="0"/>
      </a:spcBef>
      <a:spcAft>
        <a:spcPct val="0"/>
      </a:spcAft>
      <a:defRPr sz="2400" kern="1200">
        <a:solidFill>
          <a:schemeClr val="tx1"/>
        </a:solidFill>
        <a:latin typeface="Arial" charset="0"/>
        <a:ea typeface="ＭＳ Ｐゴシック"/>
        <a:cs typeface="ＭＳ Ｐゴシック"/>
      </a:defRPr>
    </a:lvl4pPr>
    <a:lvl5pPr marL="1828082" algn="l" rtl="0" fontAlgn="base">
      <a:spcBef>
        <a:spcPct val="0"/>
      </a:spcBef>
      <a:spcAft>
        <a:spcPct val="0"/>
      </a:spcAft>
      <a:defRPr sz="2400" kern="1200">
        <a:solidFill>
          <a:schemeClr val="tx1"/>
        </a:solidFill>
        <a:latin typeface="Arial" charset="0"/>
        <a:ea typeface="ＭＳ Ｐゴシック"/>
        <a:cs typeface="ＭＳ Ｐゴシック"/>
      </a:defRPr>
    </a:lvl5pPr>
    <a:lvl6pPr marL="2285100" algn="l" defTabSz="914043" rtl="0" eaLnBrk="1" latinLnBrk="0" hangingPunct="1">
      <a:defRPr sz="2400" kern="1200">
        <a:solidFill>
          <a:schemeClr val="tx1"/>
        </a:solidFill>
        <a:latin typeface="Arial" charset="0"/>
        <a:ea typeface="ＭＳ Ｐゴシック"/>
        <a:cs typeface="ＭＳ Ｐゴシック"/>
      </a:defRPr>
    </a:lvl6pPr>
    <a:lvl7pPr marL="2742126" algn="l" defTabSz="914043" rtl="0" eaLnBrk="1" latinLnBrk="0" hangingPunct="1">
      <a:defRPr sz="2400" kern="1200">
        <a:solidFill>
          <a:schemeClr val="tx1"/>
        </a:solidFill>
        <a:latin typeface="Arial" charset="0"/>
        <a:ea typeface="ＭＳ Ｐゴシック"/>
        <a:cs typeface="ＭＳ Ｐゴシック"/>
      </a:defRPr>
    </a:lvl7pPr>
    <a:lvl8pPr marL="3199143" algn="l" defTabSz="914043" rtl="0" eaLnBrk="1" latinLnBrk="0" hangingPunct="1">
      <a:defRPr sz="2400" kern="1200">
        <a:solidFill>
          <a:schemeClr val="tx1"/>
        </a:solidFill>
        <a:latin typeface="Arial" charset="0"/>
        <a:ea typeface="ＭＳ Ｐゴシック"/>
        <a:cs typeface="ＭＳ Ｐゴシック"/>
      </a:defRPr>
    </a:lvl8pPr>
    <a:lvl9pPr marL="3656164" algn="l" defTabSz="914043" rtl="0" eaLnBrk="1" latinLnBrk="0" hangingPunct="1">
      <a:defRPr sz="2400" kern="1200">
        <a:solidFill>
          <a:schemeClr val="tx1"/>
        </a:solidFill>
        <a:latin typeface="Arial" charset="0"/>
        <a:ea typeface="ＭＳ Ｐゴシック"/>
        <a:cs typeface="ＭＳ Ｐゴシック"/>
      </a:defRPr>
    </a:lvl9pPr>
  </p:defaultTextStyle>
  <p:extLst>
    <p:ext uri="{EFAFB233-063F-42B5-8137-9DF3F51BA10A}">
      <p15:sldGuideLst xmlns:p15="http://schemas.microsoft.com/office/powerpoint/2012/main">
        <p15:guide id="1" orient="horz" pos="2160">
          <p15:clr>
            <a:srgbClr val="A4A3A4"/>
          </p15:clr>
        </p15:guide>
        <p15:guide id="2" pos="5480">
          <p15:clr>
            <a:srgbClr val="A4A3A4"/>
          </p15:clr>
        </p15:guide>
      </p15:sldGuideLst>
    </p:ext>
    <p:ext uri="{2D200454-40CA-4A62-9FC3-DE9A4176ACB9}">
      <p15:notesGuideLst xmlns:p15="http://schemas.microsoft.com/office/powerpoint/2012/main">
        <p15:guide id="1" orient="horz" pos="3126">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h, Priya (Responsible Business)" initials="SP(B" lastIdx="5" clrIdx="0">
    <p:extLst>
      <p:ext uri="{19B8F6BF-5375-455C-9EA6-DF929625EA0E}">
        <p15:presenceInfo xmlns:p15="http://schemas.microsoft.com/office/powerpoint/2012/main" userId="S-1-5-21-1285278-2735368383-2968457176-1820342" providerId="AD"/>
      </p:ext>
    </p:extLst>
  </p:cmAuthor>
  <p:cmAuthor id="2" name="Liz Booth" initials="LB" lastIdx="1" clrIdx="1">
    <p:extLst>
      <p:ext uri="{19B8F6BF-5375-455C-9EA6-DF929625EA0E}">
        <p15:presenceInfo xmlns:p15="http://schemas.microsoft.com/office/powerpoint/2012/main" userId="S::liz.booth@y-e.org.uk::2115e261-9d77-4550-9ca4-f98225bd55f1" providerId="AD"/>
      </p:ext>
    </p:extLst>
  </p:cmAuthor>
  <p:cmAuthor id="3" name="Lizzie Angel" initials="LA" lastIdx="11" clrIdx="2">
    <p:extLst>
      <p:ext uri="{19B8F6BF-5375-455C-9EA6-DF929625EA0E}">
        <p15:presenceInfo xmlns:p15="http://schemas.microsoft.com/office/powerpoint/2012/main" userId="S::lizzie.angel@six.agency::acfecc51-4d15-4327-9462-44593bbbaac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4702"/>
    <a:srgbClr val="0D5595"/>
    <a:srgbClr val="024731"/>
    <a:srgbClr val="78B637"/>
    <a:srgbClr val="00864F"/>
    <a:srgbClr val="006C32"/>
    <a:srgbClr val="173444"/>
    <a:srgbClr val="2178B0"/>
    <a:srgbClr val="7FB598"/>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363A26-9DD3-C746-B9E9-CDFB582130A7}" v="3" dt="2020-06-30T13:13:42.14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844" autoAdjust="0"/>
    <p:restoredTop sz="96327" autoAdjust="0"/>
  </p:normalViewPr>
  <p:slideViewPr>
    <p:cSldViewPr snapToGrid="0">
      <p:cViewPr varScale="1">
        <p:scale>
          <a:sx n="195" d="100"/>
          <a:sy n="195" d="100"/>
        </p:scale>
        <p:origin x="856" y="184"/>
      </p:cViewPr>
      <p:guideLst>
        <p:guide orient="horz" pos="2160"/>
        <p:guide pos="548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200" d="100"/>
        <a:sy n="200" d="100"/>
      </p:scale>
      <p:origin x="0" y="0"/>
    </p:cViewPr>
  </p:sorterViewPr>
  <p:notesViewPr>
    <p:cSldViewPr snapToGrid="0">
      <p:cViewPr varScale="1">
        <p:scale>
          <a:sx n="51" d="100"/>
          <a:sy n="51" d="100"/>
        </p:scale>
        <p:origin x="-2958" y="-108"/>
      </p:cViewPr>
      <p:guideLst>
        <p:guide orient="horz" pos="3126"/>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Pritchard" userId="df81aaf8-1f16-4139-a4fb-fa53e5df2845" providerId="ADAL" clId="{B8363A26-9DD3-C746-B9E9-CDFB582130A7}"/>
    <pc:docChg chg="undo custSel modSld">
      <pc:chgData name="Dan Pritchard" userId="df81aaf8-1f16-4139-a4fb-fa53e5df2845" providerId="ADAL" clId="{B8363A26-9DD3-C746-B9E9-CDFB582130A7}" dt="2020-06-30T13:13:42.144" v="54"/>
      <pc:docMkLst>
        <pc:docMk/>
      </pc:docMkLst>
      <pc:sldChg chg="addSp delSp modSp">
        <pc:chgData name="Dan Pritchard" userId="df81aaf8-1f16-4139-a4fb-fa53e5df2845" providerId="ADAL" clId="{B8363A26-9DD3-C746-B9E9-CDFB582130A7}" dt="2020-06-30T13:13:42.144" v="54"/>
        <pc:sldMkLst>
          <pc:docMk/>
          <pc:sldMk cId="3704840715" sldId="1127"/>
        </pc:sldMkLst>
        <pc:spChg chg="mod">
          <ac:chgData name="Dan Pritchard" userId="df81aaf8-1f16-4139-a4fb-fa53e5df2845" providerId="ADAL" clId="{B8363A26-9DD3-C746-B9E9-CDFB582130A7}" dt="2020-06-25T11:02:24.017" v="40" actId="1036"/>
          <ac:spMkLst>
            <pc:docMk/>
            <pc:sldMk cId="3704840715" sldId="1127"/>
            <ac:spMk id="8" creationId="{CA5D587B-8F50-5B4C-A2A3-60AA4B5F8D23}"/>
          </ac:spMkLst>
        </pc:spChg>
        <pc:spChg chg="mod">
          <ac:chgData name="Dan Pritchard" userId="df81aaf8-1f16-4139-a4fb-fa53e5df2845" providerId="ADAL" clId="{B8363A26-9DD3-C746-B9E9-CDFB582130A7}" dt="2020-06-25T11:02:24.017" v="40" actId="1036"/>
          <ac:spMkLst>
            <pc:docMk/>
            <pc:sldMk cId="3704840715" sldId="1127"/>
            <ac:spMk id="9" creationId="{E11505AB-A6AC-FE42-BCFB-CB304C500C12}"/>
          </ac:spMkLst>
        </pc:spChg>
        <pc:picChg chg="add del mod">
          <ac:chgData name="Dan Pritchard" userId="df81aaf8-1f16-4139-a4fb-fa53e5df2845" providerId="ADAL" clId="{B8363A26-9DD3-C746-B9E9-CDFB582130A7}" dt="2020-06-30T13:13:37.629" v="52" actId="478"/>
          <ac:picMkLst>
            <pc:docMk/>
            <pc:sldMk cId="3704840715" sldId="1127"/>
            <ac:picMk id="3" creationId="{8B8C156D-5E71-4F41-B4E0-186C5ECFC92B}"/>
          </ac:picMkLst>
        </pc:picChg>
        <pc:picChg chg="add del mod">
          <ac:chgData name="Dan Pritchard" userId="df81aaf8-1f16-4139-a4fb-fa53e5df2845" providerId="ADAL" clId="{B8363A26-9DD3-C746-B9E9-CDFB582130A7}" dt="2020-06-30T13:13:36.689" v="51" actId="478"/>
          <ac:picMkLst>
            <pc:docMk/>
            <pc:sldMk cId="3704840715" sldId="1127"/>
            <ac:picMk id="5" creationId="{45B9FF52-1255-F248-9A26-D327EA4F00B1}"/>
          </ac:picMkLst>
        </pc:picChg>
        <pc:picChg chg="add del mod">
          <ac:chgData name="Dan Pritchard" userId="df81aaf8-1f16-4139-a4fb-fa53e5df2845" providerId="ADAL" clId="{B8363A26-9DD3-C746-B9E9-CDFB582130A7}" dt="2020-06-30T13:13:39.844" v="53" actId="478"/>
          <ac:picMkLst>
            <pc:docMk/>
            <pc:sldMk cId="3704840715" sldId="1127"/>
            <ac:picMk id="10" creationId="{60512260-1601-524F-AA41-7CB09C11BABB}"/>
          </ac:picMkLst>
        </pc:picChg>
        <pc:picChg chg="add mod">
          <ac:chgData name="Dan Pritchard" userId="df81aaf8-1f16-4139-a4fb-fa53e5df2845" providerId="ADAL" clId="{B8363A26-9DD3-C746-B9E9-CDFB582130A7}" dt="2020-06-30T13:13:42.144" v="54"/>
          <ac:picMkLst>
            <pc:docMk/>
            <pc:sldMk cId="3704840715" sldId="1127"/>
            <ac:picMk id="11" creationId="{5956E349-E205-E749-AFD0-D9BCA97A8F78}"/>
          </ac:picMkLst>
        </pc:picChg>
        <pc:picChg chg="add del mod">
          <ac:chgData name="Dan Pritchard" userId="df81aaf8-1f16-4139-a4fb-fa53e5df2845" providerId="ADAL" clId="{B8363A26-9DD3-C746-B9E9-CDFB582130A7}" dt="2020-06-30T13:13:35.477" v="49" actId="478"/>
          <ac:picMkLst>
            <pc:docMk/>
            <pc:sldMk cId="3704840715" sldId="1127"/>
            <ac:picMk id="12" creationId="{D9DE1A9E-49AE-804B-89B4-D51C54F4C186}"/>
          </ac:picMkLst>
        </pc:picChg>
        <pc:picChg chg="add del mod">
          <ac:chgData name="Dan Pritchard" userId="df81aaf8-1f16-4139-a4fb-fa53e5df2845" providerId="ADAL" clId="{B8363A26-9DD3-C746-B9E9-CDFB582130A7}" dt="2020-06-30T13:12:40.665" v="48" actId="478"/>
          <ac:picMkLst>
            <pc:docMk/>
            <pc:sldMk cId="3704840715" sldId="1127"/>
            <ac:picMk id="14" creationId="{724C575D-565E-4C45-89CF-2EC4A7494AB3}"/>
          </ac:picMkLst>
        </pc:picChg>
        <pc:picChg chg="add del mod">
          <ac:chgData name="Dan Pritchard" userId="df81aaf8-1f16-4139-a4fb-fa53e5df2845" providerId="ADAL" clId="{B8363A26-9DD3-C746-B9E9-CDFB582130A7}" dt="2020-06-30T13:12:39.823" v="47" actId="478"/>
          <ac:picMkLst>
            <pc:docMk/>
            <pc:sldMk cId="3704840715" sldId="1127"/>
            <ac:picMk id="16" creationId="{E6B9510E-31B8-E540-BF2C-12BAF0BB7E8E}"/>
          </ac:picMkLst>
        </pc:picChg>
        <pc:picChg chg="add del mod">
          <ac:chgData name="Dan Pritchard" userId="df81aaf8-1f16-4139-a4fb-fa53e5df2845" providerId="ADAL" clId="{B8363A26-9DD3-C746-B9E9-CDFB582130A7}" dt="2020-06-30T13:12:38.505" v="46" actId="478"/>
          <ac:picMkLst>
            <pc:docMk/>
            <pc:sldMk cId="3704840715" sldId="1127"/>
            <ac:picMk id="18" creationId="{94B39DDD-C0B5-0442-95AF-545181719ED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3" tIns="45712" rIns="91423" bIns="45712" rtlCol="0"/>
          <a:lstStyle>
            <a:lvl1pPr algn="l">
              <a:defRPr sz="1200"/>
            </a:lvl1pPr>
          </a:lstStyle>
          <a:p>
            <a:pPr>
              <a:defRPr/>
            </a:pPr>
            <a:endParaRPr lang="en-GB" dirty="0"/>
          </a:p>
        </p:txBody>
      </p:sp>
      <p:sp>
        <p:nvSpPr>
          <p:cNvPr id="3" name="Date Placeholder 2"/>
          <p:cNvSpPr>
            <a:spLocks noGrp="1"/>
          </p:cNvSpPr>
          <p:nvPr>
            <p:ph type="dt" sz="quarter" idx="1"/>
          </p:nvPr>
        </p:nvSpPr>
        <p:spPr>
          <a:xfrm>
            <a:off x="3849689" y="0"/>
            <a:ext cx="2946400" cy="496888"/>
          </a:xfrm>
          <a:prstGeom prst="rect">
            <a:avLst/>
          </a:prstGeom>
        </p:spPr>
        <p:txBody>
          <a:bodyPr vert="horz" lIns="91423" tIns="45712" rIns="91423" bIns="45712" rtlCol="0"/>
          <a:lstStyle>
            <a:lvl1pPr algn="r">
              <a:defRPr sz="1200"/>
            </a:lvl1pPr>
          </a:lstStyle>
          <a:p>
            <a:pPr>
              <a:defRPr/>
            </a:pPr>
            <a:fld id="{02E97D1F-482D-40B7-B3FB-D9145185FB74}" type="datetimeFigureOut">
              <a:rPr lang="en-GB"/>
              <a:pPr>
                <a:defRPr/>
              </a:pPr>
              <a:t>22/02/2023</a:t>
            </a:fld>
            <a:endParaRPr lang="en-GB" dirty="0"/>
          </a:p>
        </p:txBody>
      </p:sp>
      <p:sp>
        <p:nvSpPr>
          <p:cNvPr id="4" name="Footer Placeholder 3"/>
          <p:cNvSpPr>
            <a:spLocks noGrp="1"/>
          </p:cNvSpPr>
          <p:nvPr>
            <p:ph type="ftr" sz="quarter" idx="2"/>
          </p:nvPr>
        </p:nvSpPr>
        <p:spPr>
          <a:xfrm>
            <a:off x="0" y="9428164"/>
            <a:ext cx="2946400" cy="496887"/>
          </a:xfrm>
          <a:prstGeom prst="rect">
            <a:avLst/>
          </a:prstGeom>
        </p:spPr>
        <p:txBody>
          <a:bodyPr vert="horz" lIns="91423" tIns="45712" rIns="91423" bIns="45712"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849689" y="9428164"/>
            <a:ext cx="2946400" cy="496887"/>
          </a:xfrm>
          <a:prstGeom prst="rect">
            <a:avLst/>
          </a:prstGeom>
        </p:spPr>
        <p:txBody>
          <a:bodyPr vert="horz" lIns="91423" tIns="45712" rIns="91423" bIns="45712" rtlCol="0" anchor="b"/>
          <a:lstStyle>
            <a:lvl1pPr algn="r">
              <a:defRPr sz="1200"/>
            </a:lvl1pPr>
          </a:lstStyle>
          <a:p>
            <a:pPr>
              <a:defRPr/>
            </a:pPr>
            <a:fld id="{9BC276CA-7A31-4D89-AC2C-B82E4ECBF57B}" type="slidenum">
              <a:rPr lang="en-GB"/>
              <a:pPr>
                <a:defRPr/>
              </a:pPr>
              <a:t>‹#›</a:t>
            </a:fld>
            <a:endParaRPr lang="en-GB" dirty="0"/>
          </a:p>
        </p:txBody>
      </p:sp>
      <p:sp>
        <p:nvSpPr>
          <p:cNvPr id="6"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a:t> </a:t>
            </a:r>
          </a:p>
        </p:txBody>
      </p:sp>
      <p:sp>
        <p:nvSpPr>
          <p:cNvPr id="7"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a:t> </a:t>
            </a:r>
          </a:p>
        </p:txBody>
      </p:sp>
    </p:spTree>
    <p:extLst>
      <p:ext uri="{BB962C8B-B14F-4D97-AF65-F5344CB8AC3E}">
        <p14:creationId xmlns:p14="http://schemas.microsoft.com/office/powerpoint/2010/main" val="111703129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19" name="Rectangle 3"/>
          <p:cNvSpPr>
            <a:spLocks noGrp="1" noChangeArrowheads="1"/>
          </p:cNvSpPr>
          <p:nvPr>
            <p:ph type="dt" idx="1"/>
          </p:nvPr>
        </p:nvSpPr>
        <p:spPr bwMode="auto">
          <a:xfrm>
            <a:off x="3849689" y="0"/>
            <a:ext cx="2946400" cy="496888"/>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endParaRPr lang="en-GB" dirty="0"/>
          </a:p>
        </p:txBody>
      </p:sp>
      <p:sp>
        <p:nvSpPr>
          <p:cNvPr id="44036" name="Rectangle 4"/>
          <p:cNvSpPr>
            <a:spLocks noGrp="1" noRot="1" noChangeAspect="1" noChangeArrowheads="1" noTextEdit="1"/>
          </p:cNvSpPr>
          <p:nvPr>
            <p:ph type="sldImg" idx="2"/>
          </p:nvPr>
        </p:nvSpPr>
        <p:spPr bwMode="auto">
          <a:xfrm>
            <a:off x="711200" y="744538"/>
            <a:ext cx="5375275" cy="3722687"/>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681038" y="4716464"/>
            <a:ext cx="5435600" cy="4467225"/>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9222" name="Rectangle 6"/>
          <p:cNvSpPr>
            <a:spLocks noGrp="1" noChangeArrowheads="1"/>
          </p:cNvSpPr>
          <p:nvPr>
            <p:ph type="ftr" sz="quarter" idx="4"/>
          </p:nvPr>
        </p:nvSpPr>
        <p:spPr bwMode="auto">
          <a:xfrm>
            <a:off x="0"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eaLnBrk="0" hangingPunct="0">
              <a:defRPr sz="1200">
                <a:latin typeface="Arial" charset="0"/>
                <a:ea typeface="ＭＳ Ｐゴシック" pitchFamily="-65" charset="-128"/>
                <a:cs typeface="+mn-cs"/>
              </a:defRPr>
            </a:lvl1pPr>
          </a:lstStyle>
          <a:p>
            <a:pPr>
              <a:defRPr/>
            </a:pPr>
            <a:endParaRPr lang="en-GB" dirty="0"/>
          </a:p>
        </p:txBody>
      </p:sp>
      <p:sp>
        <p:nvSpPr>
          <p:cNvPr id="9223" name="Rectangle 7"/>
          <p:cNvSpPr>
            <a:spLocks noGrp="1" noChangeArrowheads="1"/>
          </p:cNvSpPr>
          <p:nvPr>
            <p:ph type="sldNum" sz="quarter" idx="5"/>
          </p:nvPr>
        </p:nvSpPr>
        <p:spPr bwMode="auto">
          <a:xfrm>
            <a:off x="3849689" y="9428164"/>
            <a:ext cx="2946400" cy="496887"/>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eaLnBrk="0" hangingPunct="0">
              <a:defRPr sz="1200">
                <a:latin typeface="Arial" charset="0"/>
                <a:ea typeface="ＭＳ Ｐゴシック" pitchFamily="-65" charset="-128"/>
                <a:cs typeface="+mn-cs"/>
              </a:defRPr>
            </a:lvl1pPr>
          </a:lstStyle>
          <a:p>
            <a:pPr>
              <a:defRPr/>
            </a:pPr>
            <a:fld id="{ED762B99-C702-4D74-AD98-6FB8273BF44F}" type="slidenum">
              <a:rPr lang="en-GB"/>
              <a:pPr>
                <a:defRPr/>
              </a:pPr>
              <a:t>‹#›</a:t>
            </a:fld>
            <a:endParaRPr lang="en-GB" dirty="0"/>
          </a:p>
        </p:txBody>
      </p:sp>
      <p:sp>
        <p:nvSpPr>
          <p:cNvPr id="2" name="hc" descr=" "/>
          <p:cNvSpPr txBox="1"/>
          <p:nvPr/>
        </p:nvSpPr>
        <p:spPr>
          <a:xfrm>
            <a:off x="1" y="1"/>
            <a:ext cx="6797675" cy="461665"/>
          </a:xfrm>
          <a:prstGeom prst="rect">
            <a:avLst/>
          </a:prstGeom>
          <a:noFill/>
        </p:spPr>
        <p:txBody>
          <a:bodyPr vert="horz" lIns="91432" tIns="45716" rIns="91432" bIns="45716" rtlCol="0">
            <a:spAutoFit/>
          </a:bodyPr>
          <a:lstStyle/>
          <a:p>
            <a:pPr algn="ctr"/>
            <a:r>
              <a:rPr lang="en-GB">
                <a:solidFill>
                  <a:schemeClr val="tx1"/>
                </a:solidFill>
              </a:rPr>
              <a:t> </a:t>
            </a:r>
          </a:p>
        </p:txBody>
      </p:sp>
      <p:sp>
        <p:nvSpPr>
          <p:cNvPr id="3" name="fc" descr=" "/>
          <p:cNvSpPr txBox="1"/>
          <p:nvPr/>
        </p:nvSpPr>
        <p:spPr>
          <a:xfrm>
            <a:off x="1" y="9497379"/>
            <a:ext cx="6797675" cy="461665"/>
          </a:xfrm>
          <a:prstGeom prst="rect">
            <a:avLst/>
          </a:prstGeom>
          <a:noFill/>
        </p:spPr>
        <p:txBody>
          <a:bodyPr vert="horz" lIns="91432" tIns="45716" rIns="91432" bIns="45716" rtlCol="0">
            <a:spAutoFit/>
          </a:bodyPr>
          <a:lstStyle/>
          <a:p>
            <a:pPr algn="ctr"/>
            <a:r>
              <a:rPr lang="en-GB">
                <a:solidFill>
                  <a:schemeClr val="tx1"/>
                </a:solidFill>
              </a:rPr>
              <a:t> </a:t>
            </a:r>
          </a:p>
        </p:txBody>
      </p:sp>
    </p:spTree>
    <p:extLst>
      <p:ext uri="{BB962C8B-B14F-4D97-AF65-F5344CB8AC3E}">
        <p14:creationId xmlns:p14="http://schemas.microsoft.com/office/powerpoint/2010/main" val="35620637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702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2pPr>
    <a:lvl3pPr marL="91404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3pPr>
    <a:lvl4pPr marL="1371061"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4pPr>
    <a:lvl5pPr marL="1828082"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a:defRPr>
    </a:lvl5pPr>
    <a:lvl6pPr marL="2285100" algn="l" defTabSz="457021" rtl="0" eaLnBrk="1" latinLnBrk="0" hangingPunct="1">
      <a:defRPr sz="1200" kern="1200">
        <a:solidFill>
          <a:schemeClr val="tx1"/>
        </a:solidFill>
        <a:latin typeface="+mn-lt"/>
        <a:ea typeface="+mn-ea"/>
        <a:cs typeface="+mn-cs"/>
      </a:defRPr>
    </a:lvl6pPr>
    <a:lvl7pPr marL="2742126" algn="l" defTabSz="457021" rtl="0" eaLnBrk="1" latinLnBrk="0" hangingPunct="1">
      <a:defRPr sz="1200" kern="1200">
        <a:solidFill>
          <a:schemeClr val="tx1"/>
        </a:solidFill>
        <a:latin typeface="+mn-lt"/>
        <a:ea typeface="+mn-ea"/>
        <a:cs typeface="+mn-cs"/>
      </a:defRPr>
    </a:lvl7pPr>
    <a:lvl8pPr marL="3199143" algn="l" defTabSz="457021" rtl="0" eaLnBrk="1" latinLnBrk="0" hangingPunct="1">
      <a:defRPr sz="1200" kern="1200">
        <a:solidFill>
          <a:schemeClr val="tx1"/>
        </a:solidFill>
        <a:latin typeface="+mn-lt"/>
        <a:ea typeface="+mn-ea"/>
        <a:cs typeface="+mn-cs"/>
      </a:defRPr>
    </a:lvl8pPr>
    <a:lvl9pPr marL="3656164" algn="l" defTabSz="45702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Tree>
    <p:extLst>
      <p:ext uri="{BB962C8B-B14F-4D97-AF65-F5344CB8AC3E}">
        <p14:creationId xmlns:p14="http://schemas.microsoft.com/office/powerpoint/2010/main" val="143284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11</a:t>
            </a:fld>
            <a:endParaRPr lang="en-GB">
              <a:solidFill>
                <a:prstClr val="black"/>
              </a:solidFill>
            </a:endParaRPr>
          </a:p>
        </p:txBody>
      </p:sp>
    </p:spTree>
    <p:extLst>
      <p:ext uri="{BB962C8B-B14F-4D97-AF65-F5344CB8AC3E}">
        <p14:creationId xmlns:p14="http://schemas.microsoft.com/office/powerpoint/2010/main" val="422031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12</a:t>
            </a:fld>
            <a:endParaRPr lang="en-GB">
              <a:solidFill>
                <a:prstClr val="black"/>
              </a:solidFill>
            </a:endParaRPr>
          </a:p>
        </p:txBody>
      </p:sp>
    </p:spTree>
    <p:extLst>
      <p:ext uri="{BB962C8B-B14F-4D97-AF65-F5344CB8AC3E}">
        <p14:creationId xmlns:p14="http://schemas.microsoft.com/office/powerpoint/2010/main" val="205740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6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2</a:t>
            </a:fld>
            <a:endParaRPr lang="en-GB">
              <a:solidFill>
                <a:prstClr val="black"/>
              </a:solidFill>
            </a:endParaRPr>
          </a:p>
        </p:txBody>
      </p:sp>
    </p:spTree>
    <p:extLst>
      <p:ext uri="{BB962C8B-B14F-4D97-AF65-F5344CB8AC3E}">
        <p14:creationId xmlns:p14="http://schemas.microsoft.com/office/powerpoint/2010/main" val="23050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3</a:t>
            </a:fld>
            <a:endParaRPr lang="en-GB">
              <a:solidFill>
                <a:prstClr val="black"/>
              </a:solidFill>
            </a:endParaRPr>
          </a:p>
        </p:txBody>
      </p:sp>
    </p:spTree>
    <p:extLst>
      <p:ext uri="{BB962C8B-B14F-4D97-AF65-F5344CB8AC3E}">
        <p14:creationId xmlns:p14="http://schemas.microsoft.com/office/powerpoint/2010/main" val="2168583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4</a:t>
            </a:fld>
            <a:endParaRPr lang="en-GB">
              <a:solidFill>
                <a:prstClr val="black"/>
              </a:solidFill>
            </a:endParaRPr>
          </a:p>
        </p:txBody>
      </p:sp>
    </p:spTree>
    <p:extLst>
      <p:ext uri="{BB962C8B-B14F-4D97-AF65-F5344CB8AC3E}">
        <p14:creationId xmlns:p14="http://schemas.microsoft.com/office/powerpoint/2010/main" val="3669413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5</a:t>
            </a:fld>
            <a:endParaRPr lang="en-GB">
              <a:solidFill>
                <a:prstClr val="black"/>
              </a:solidFill>
            </a:endParaRPr>
          </a:p>
        </p:txBody>
      </p:sp>
    </p:spTree>
    <p:extLst>
      <p:ext uri="{BB962C8B-B14F-4D97-AF65-F5344CB8AC3E}">
        <p14:creationId xmlns:p14="http://schemas.microsoft.com/office/powerpoint/2010/main" val="2700016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6</a:t>
            </a:fld>
            <a:endParaRPr lang="en-GB">
              <a:solidFill>
                <a:prstClr val="black"/>
              </a:solidFill>
            </a:endParaRPr>
          </a:p>
        </p:txBody>
      </p:sp>
    </p:spTree>
    <p:extLst>
      <p:ext uri="{BB962C8B-B14F-4D97-AF65-F5344CB8AC3E}">
        <p14:creationId xmlns:p14="http://schemas.microsoft.com/office/powerpoint/2010/main" val="3680520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7</a:t>
            </a:fld>
            <a:endParaRPr lang="en-GB">
              <a:solidFill>
                <a:prstClr val="black"/>
              </a:solidFill>
            </a:endParaRPr>
          </a:p>
        </p:txBody>
      </p:sp>
    </p:spTree>
    <p:extLst>
      <p:ext uri="{BB962C8B-B14F-4D97-AF65-F5344CB8AC3E}">
        <p14:creationId xmlns:p14="http://schemas.microsoft.com/office/powerpoint/2010/main" val="1568692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8</a:t>
            </a:fld>
            <a:endParaRPr lang="en-GB">
              <a:solidFill>
                <a:prstClr val="black"/>
              </a:solidFill>
            </a:endParaRPr>
          </a:p>
        </p:txBody>
      </p:sp>
    </p:spTree>
    <p:extLst>
      <p:ext uri="{BB962C8B-B14F-4D97-AF65-F5344CB8AC3E}">
        <p14:creationId xmlns:p14="http://schemas.microsoft.com/office/powerpoint/2010/main" val="353143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sz="1200" kern="1200" dirty="0">
              <a:solidFill>
                <a:schemeClr val="tx1"/>
              </a:solidFill>
              <a:effectLst/>
              <a:latin typeface="Arial" pitchFamily="-65" charset="0"/>
              <a:ea typeface="ＭＳ Ｐゴシック" pitchFamily="-65" charset="-128"/>
              <a:cs typeface="ＭＳ Ｐゴシック" pitchFamily="-65" charset="-128"/>
            </a:endParaRPr>
          </a:p>
        </p:txBody>
      </p:sp>
      <p:sp>
        <p:nvSpPr>
          <p:cNvPr id="4" name="Slide Number Placeholder 3"/>
          <p:cNvSpPr>
            <a:spLocks noGrp="1"/>
          </p:cNvSpPr>
          <p:nvPr>
            <p:ph type="sldNum" sz="quarter" idx="10"/>
          </p:nvPr>
        </p:nvSpPr>
        <p:spPr/>
        <p:txBody>
          <a:bodyPr/>
          <a:lstStyle/>
          <a:p>
            <a:pPr>
              <a:defRPr/>
            </a:pPr>
            <a:fld id="{932A0ED4-877A-4765-9A7E-C005CC7A4D3D}" type="slidenum">
              <a:rPr lang="en-GB" smtClean="0">
                <a:solidFill>
                  <a:prstClr val="black"/>
                </a:solidFill>
              </a:rPr>
              <a:pPr>
                <a:defRPr/>
              </a:pPr>
              <a:t>9</a:t>
            </a:fld>
            <a:endParaRPr lang="en-GB">
              <a:solidFill>
                <a:prstClr val="black"/>
              </a:solidFill>
            </a:endParaRPr>
          </a:p>
        </p:txBody>
      </p:sp>
    </p:spTree>
    <p:extLst>
      <p:ext uri="{BB962C8B-B14F-4D97-AF65-F5344CB8AC3E}">
        <p14:creationId xmlns:p14="http://schemas.microsoft.com/office/powerpoint/2010/main" val="37192203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pPr>
                <a:defRPr/>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pPr>
                <a:defRPr/>
              </a:pPr>
              <a:t>‹#›</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pPr>
                <a:defRPr/>
              </a:pPr>
              <a:t>‹#›</a:t>
            </a:fld>
            <a:endParaRPr lang="en-GB"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pPr>
                <a:defRPr/>
              </a:pPr>
              <a:t>‹#›</a:t>
            </a:fld>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pPr>
                <a:defRPr/>
              </a:pPr>
              <a:t>‹#›</a:t>
            </a:fld>
            <a:endParaRPr lang="en-GB"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6A95D6A1-E260-4126-BD70-9C44BFB9C2EA}" type="slidenum">
              <a:rPr lang="en-GB"/>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31" y="6118465"/>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r>
              <a:rPr lang="en-GB" sz="800" b="1" dirty="0">
                <a:solidFill>
                  <a:schemeClr val="bg2"/>
                </a:solidFill>
                <a:latin typeface="Arial" pitchFamily="34" charset="0"/>
                <a:cs typeface="Arial" pitchFamily="34" charset="0"/>
              </a:rPr>
              <a:t>INTERNAL USE ONLY</a:t>
            </a:r>
          </a:p>
        </p:txBody>
      </p:sp>
      <p:sp>
        <p:nvSpPr>
          <p:cNvPr id="2" name="Title 1"/>
          <p:cNvSpPr>
            <a:spLocks noGrp="1"/>
          </p:cNvSpPr>
          <p:nvPr>
            <p:ph type="ctrTitle"/>
          </p:nvPr>
        </p:nvSpPr>
        <p:spPr>
          <a:xfrm>
            <a:off x="416496" y="2230426"/>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7" name="fc" descr=" "/>
          <p:cNvSpPr txBox="1"/>
          <p:nvPr userDrawn="1"/>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D5A31CE6-D911-477C-A7AC-B7A8C71C2041}" type="slidenum">
              <a:rPr lang="en-GB"/>
              <a:pPr>
                <a:defRPr/>
              </a:pPr>
              <a:t>‹#›</a:t>
            </a:fld>
            <a:endParaRPr lang="en-GB"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8644530C-80C8-451B-AD84-2D6386CC8471}" type="slidenum">
              <a:rPr lang="en-GB"/>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pPr>
                <a:defRPr/>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95997137-2C23-4EE5-B466-EBAADFD66157}" type="slidenum">
              <a:rPr lang="en-GB"/>
              <a:pPr>
                <a:defRPr/>
              </a:pPr>
              <a:t>‹#›</a:t>
            </a:fld>
            <a:endParaRPr lang="en-GB"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DA7E6012-E7F4-4CCB-AC7F-6D1E21363CF4}" type="slidenum">
              <a:rPr lang="en-GB"/>
              <a:pPr>
                <a:defRPr/>
              </a:pPr>
              <a:t>‹#›</a:t>
            </a:fld>
            <a:endParaRPr lang="en-GB"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BD14A5F2-ECFD-419D-8A3D-FB68055A0A0C}" type="slidenum">
              <a:rPr lang="en-GB"/>
              <a:pPr>
                <a:defRPr/>
              </a:pPr>
              <a:t>‹#›</a:t>
            </a:fld>
            <a:endParaRPr lang="en-GB"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49E482FC-4743-4B5D-840A-E0DA9FB9B8F9}" type="slidenum">
              <a:rPr lang="en-GB"/>
              <a:pPr>
                <a:defRPr/>
              </a:pPr>
              <a:t>‹#›</a:t>
            </a:fld>
            <a:endParaRPr lang="en-GB"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1EFF293-253A-4058-BC41-6514B45B4BBF}" type="slidenum">
              <a:rPr lang="en-GB"/>
              <a:pPr>
                <a:defRPr/>
              </a:pPr>
              <a:t>‹#›</a:t>
            </a:fld>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AAA84B4-3E80-4470-B191-42540EF9FAEE}" type="slidenum">
              <a:rPr lang="en-GB"/>
              <a:pPr>
                <a:defRPr/>
              </a:pPr>
              <a:t>‹#›</a:t>
            </a:fld>
            <a:endParaRPr lang="en-GB"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9DD25F7D-969F-4DB1-9D0B-31C71FF0BFD1}" type="slidenum">
              <a:rPr lang="en-GB"/>
              <a:pPr>
                <a:defRPr/>
              </a:pPr>
              <a:t>‹#›</a:t>
            </a:fld>
            <a:endParaRPr lang="en-GB"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77" y="208598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6C984B0-B239-402E-AFA0-5136A6BA0EDE}" type="slidenum">
              <a:rPr lang="en-GB"/>
              <a:pPr>
                <a:defRPr/>
              </a:pPr>
              <a:t>‹#›</a:t>
            </a:fld>
            <a:endParaRPr lang="en-GB"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37"/>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CFE6A1F2-FF12-4252-909F-8DA4413D75C3}" type="slidenum">
              <a:rPr lang="en-GB"/>
              <a:pPr>
                <a:defRPr/>
              </a:pPr>
              <a:t>‹#›</a:t>
            </a:fld>
            <a:endParaRPr lang="en-GB"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B168241F-3071-4136-B53C-5393C184828E}" type="slidenum">
              <a:rPr lang="en-GB"/>
              <a:pPr>
                <a:defRPr/>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6"/>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pPr>
                <a:defRPr/>
              </a:pPr>
              <a:t>‹#›</a:t>
            </a:fld>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4" name="Straight Connector 5"/>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56B77C99-E5BE-425E-9E82-D332162ED42B}" type="slidenum">
              <a:rPr lang="en-GB"/>
              <a:pPr>
                <a:defRPr/>
              </a:pPr>
              <a:t>‹#›</a:t>
            </a:fld>
            <a:endParaRPr lang="en-GB"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095F1E82-173D-4E98-8DDB-AECE15FFB051}" type="slidenum">
              <a:rPr lang="en-GB"/>
              <a:pPr>
                <a:defRPr/>
              </a:pPr>
              <a:t>‹#›</a:t>
            </a:fld>
            <a:endParaRPr lang="en-GB"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anchor="ctr"/>
          <a:lstStyle/>
          <a:p>
            <a:pPr algn="ctr">
              <a:defRPr/>
            </a:pPr>
            <a:endParaRPr lang="en-GB" b="0" i="0" dirty="0">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405" tIns="45701" rIns="91405" bIns="45701">
            <a:spAutoFit/>
          </a:bodyPr>
          <a:lstStyle/>
          <a:p>
            <a:pPr algn="ctr">
              <a:defRPr/>
            </a:pPr>
            <a:r>
              <a:rPr lang="en-GB" sz="800" dirty="0">
                <a:ea typeface="ＭＳ Ｐゴシック" pitchFamily="-65" charset="-128"/>
              </a:rPr>
              <a:t>© 2013 Lloyds Banking Group and its subsidiaries</a:t>
            </a:r>
            <a:endParaRPr lang="en-GB" sz="800"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16496" y="2230426"/>
            <a:ext cx="7776864" cy="1470025"/>
          </a:xfrm>
        </p:spPr>
        <p:txBody>
          <a:bodyPr anchor="t" anchorCtr="0">
            <a:normAutofit/>
          </a:bodyPr>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7021" indent="0" algn="ctr">
              <a:buNone/>
              <a:defRPr>
                <a:solidFill>
                  <a:schemeClr val="tx1">
                    <a:tint val="75000"/>
                  </a:schemeClr>
                </a:solidFill>
              </a:defRPr>
            </a:lvl2pPr>
            <a:lvl3pPr marL="914043" indent="0" algn="ctr">
              <a:buNone/>
              <a:defRPr>
                <a:solidFill>
                  <a:schemeClr val="tx1">
                    <a:tint val="75000"/>
                  </a:schemeClr>
                </a:solidFill>
              </a:defRPr>
            </a:lvl3pPr>
            <a:lvl4pPr marL="1371061" indent="0" algn="ctr">
              <a:buNone/>
              <a:defRPr>
                <a:solidFill>
                  <a:schemeClr val="tx1">
                    <a:tint val="75000"/>
                  </a:schemeClr>
                </a:solidFill>
              </a:defRPr>
            </a:lvl4pPr>
            <a:lvl5pPr marL="1828082" indent="0" algn="ctr">
              <a:buNone/>
              <a:defRPr>
                <a:solidFill>
                  <a:schemeClr val="tx1">
                    <a:tint val="75000"/>
                  </a:schemeClr>
                </a:solidFill>
              </a:defRPr>
            </a:lvl5pPr>
            <a:lvl6pPr marL="2285100" indent="0" algn="ctr">
              <a:buNone/>
              <a:defRPr>
                <a:solidFill>
                  <a:schemeClr val="tx1">
                    <a:tint val="75000"/>
                  </a:schemeClr>
                </a:solidFill>
              </a:defRPr>
            </a:lvl6pPr>
            <a:lvl7pPr marL="2742126" indent="0" algn="ctr">
              <a:buNone/>
              <a:defRPr>
                <a:solidFill>
                  <a:schemeClr val="tx1">
                    <a:tint val="75000"/>
                  </a:schemeClr>
                </a:solidFill>
              </a:defRPr>
            </a:lvl7pPr>
            <a:lvl8pPr marL="3199143" indent="0" algn="ctr">
              <a:buNone/>
              <a:defRPr>
                <a:solidFill>
                  <a:schemeClr val="tx1">
                    <a:tint val="75000"/>
                  </a:schemeClr>
                </a:solidFill>
              </a:defRPr>
            </a:lvl8pPr>
            <a:lvl9pPr marL="365616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270872" y="368458"/>
            <a:ext cx="1258318" cy="1500404"/>
          </a:xfrm>
          <a:prstGeom prst="rect">
            <a:avLst/>
          </a:prstGeom>
          <a:noFill/>
          <a:ln w="9525">
            <a:noFill/>
            <a:miter lim="800000"/>
            <a:headEnd/>
            <a:tailEnd/>
          </a:ln>
        </p:spPr>
      </p:pic>
      <p:sp>
        <p:nvSpPr>
          <p:cNvPr id="10" name="Rectangle 9"/>
          <p:cNvSpPr/>
          <p:nvPr userDrawn="1"/>
        </p:nvSpPr>
        <p:spPr>
          <a:xfrm>
            <a:off x="8279617" y="6118414"/>
            <a:ext cx="1246909" cy="35460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r>
              <a:rPr lang="en-GB" sz="800" b="1" dirty="0">
                <a:solidFill>
                  <a:srgbClr val="FFFFFF"/>
                </a:solidFill>
                <a:latin typeface="Arial" pitchFamily="34" charset="0"/>
                <a:cs typeface="Arial" pitchFamily="34" charset="0"/>
              </a:rPr>
              <a:t>INTERNAL USE ONLY</a:t>
            </a:r>
          </a:p>
        </p:txBody>
      </p:sp>
      <p:sp>
        <p:nvSpPr>
          <p:cNvPr id="4" name="hc" descr=" "/>
          <p:cNvSpPr txBox="1"/>
          <p:nvPr userDrawn="1"/>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
        <p:nvSpPr>
          <p:cNvPr id="5" name="fc" descr=" "/>
          <p:cNvSpPr txBox="1"/>
          <p:nvPr userDrawn="1"/>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Tree>
    <p:extLst>
      <p:ext uri="{BB962C8B-B14F-4D97-AF65-F5344CB8AC3E}">
        <p14:creationId xmlns:p14="http://schemas.microsoft.com/office/powerpoint/2010/main" val="12731177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CONTENTS</a:t>
            </a:r>
            <a:endParaRPr lang="en-GB" dirty="0"/>
          </a:p>
        </p:txBody>
      </p:sp>
      <p:sp>
        <p:nvSpPr>
          <p:cNvPr id="3" name="Content Placeholder 2"/>
          <p:cNvSpPr>
            <a:spLocks noGrp="1"/>
          </p:cNvSpPr>
          <p:nvPr>
            <p:ph idx="1" hasCustomPrompt="1"/>
          </p:nvPr>
        </p:nvSpPr>
        <p:spPr/>
        <p:txBody>
          <a:bodyPr>
            <a:normAutofit/>
          </a:bodyPr>
          <a:lstStyle>
            <a:lvl1pPr marL="133298" indent="-133298">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Bullet one</a:t>
            </a:r>
          </a:p>
          <a:p>
            <a:pPr lvl="0"/>
            <a:r>
              <a:rPr lang="en-US" dirty="0"/>
              <a:t>Bullet two</a:t>
            </a:r>
          </a:p>
          <a:p>
            <a:pPr lvl="0"/>
            <a:r>
              <a:rPr lang="en-US" dirty="0"/>
              <a:t>Bullet three</a:t>
            </a:r>
          </a:p>
          <a:p>
            <a:pPr lvl="0"/>
            <a:r>
              <a:rPr lang="en-US" dirty="0"/>
              <a:t>Bullet four</a:t>
            </a:r>
          </a:p>
          <a:p>
            <a:pPr lvl="0"/>
            <a:r>
              <a:rPr lang="en-US" dirty="0"/>
              <a:t>Bullet five</a:t>
            </a:r>
          </a:p>
          <a:p>
            <a:pPr lvl="0"/>
            <a:r>
              <a:rPr lang="en-US" dirty="0"/>
              <a:t>Bullet six</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981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INTRODUCTION</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7" name="Straight Connector 6"/>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686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10865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Divider slide - No graphic">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5265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slide - With graphic">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DIVIDER SLIDE</a:t>
            </a:r>
          </a:p>
          <a:p>
            <a:pPr lvl="0"/>
            <a:r>
              <a:rPr lang="en-US" dirty="0"/>
              <a:t>ALL CAPS</a:t>
            </a:r>
            <a:endParaRPr lang="en-GB" dirty="0"/>
          </a:p>
        </p:txBody>
      </p:sp>
      <p:sp>
        <p:nvSpPr>
          <p:cNvPr id="6" name="Slide Number Placeholder 5"/>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9" name="Picture 12" descr="LBG_vl_fc_p_c"/>
          <p:cNvPicPr>
            <a:picLocks noChangeAspect="1" noChangeArrowheads="1"/>
          </p:cNvPicPr>
          <p:nvPr userDrawn="1"/>
        </p:nvPicPr>
        <p:blipFill>
          <a:blip r:embed="rId3" cstate="email"/>
          <a:srcRect/>
          <a:stretch>
            <a:fillRect/>
          </a:stretch>
        </p:blipFill>
        <p:spPr bwMode="auto">
          <a:xfrm>
            <a:off x="8833138" y="360154"/>
            <a:ext cx="834583" cy="995147"/>
          </a:xfrm>
          <a:prstGeom prst="rect">
            <a:avLst/>
          </a:prstGeom>
          <a:noFill/>
          <a:ln w="9525">
            <a:noFill/>
            <a:miter lim="800000"/>
            <a:headEnd/>
            <a:tailEnd/>
          </a:ln>
        </p:spPr>
      </p:pic>
      <p:cxnSp>
        <p:nvCxnSpPr>
          <p:cNvPr id="5" name="Straight Connector 4"/>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6418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8825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7"/>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7049" indent="-174557">
              <a:spcBef>
                <a:spcPts val="0"/>
              </a:spcBef>
              <a:spcAft>
                <a:spcPts val="800"/>
              </a:spcAft>
              <a:buFont typeface="Arial" pitchFamily="34" charset="0"/>
              <a:buChar char="•"/>
              <a:defRPr sz="1600"/>
            </a:lvl2pPr>
            <a:lvl3pPr marL="539538" indent="-182489">
              <a:spcBef>
                <a:spcPts val="0"/>
              </a:spcBef>
              <a:spcAft>
                <a:spcPts val="800"/>
              </a:spcAft>
              <a:defRPr sz="1400"/>
            </a:lvl3pPr>
            <a:lvl4pPr marL="714094" indent="-174557">
              <a:spcBef>
                <a:spcPts val="0"/>
              </a:spcBef>
              <a:spcAft>
                <a:spcPts val="800"/>
              </a:spcAft>
              <a:buFont typeface="Arial" pitchFamily="34" charset="0"/>
              <a:buChar char="•"/>
              <a:defRPr sz="1400"/>
            </a:lvl4pPr>
            <a:lvl5pPr marL="898175" indent="-184077">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8"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9" name="Straight Connector 8"/>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140936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wo column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TWO COLUMN TEXT WITHOUT BULLETS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72656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 - ARROWS</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8" name="Straight Connector 7"/>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12" name="Picture 11" descr="arrows.png"/>
          <p:cNvPicPr>
            <a:picLocks noChangeAspect="1"/>
          </p:cNvPicPr>
          <p:nvPr userDrawn="1"/>
        </p:nvPicPr>
        <p:blipFill>
          <a:blip r:embed="rId3" cstate="email"/>
          <a:srcRect/>
          <a:stretch>
            <a:fillRect/>
          </a:stretch>
        </p:blipFill>
        <p:spPr>
          <a:xfrm>
            <a:off x="52" y="4005064"/>
            <a:ext cx="4720351" cy="2852936"/>
          </a:xfrm>
          <a:prstGeom prst="rect">
            <a:avLst/>
          </a:prstGeom>
        </p:spPr>
      </p:pic>
    </p:spTree>
    <p:extLst>
      <p:ext uri="{BB962C8B-B14F-4D97-AF65-F5344CB8AC3E}">
        <p14:creationId xmlns:p14="http://schemas.microsoft.com/office/powerpoint/2010/main" val="1385621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Graphic devices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STATISTICS</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11" name="Straight Connector 10"/>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7" descr="bubbles.png"/>
          <p:cNvPicPr>
            <a:picLocks noChangeAspect="1"/>
          </p:cNvPicPr>
          <p:nvPr userDrawn="1"/>
        </p:nvPicPr>
        <p:blipFill>
          <a:blip r:embed="rId3" cstate="email"/>
          <a:srcRect/>
          <a:stretch>
            <a:fillRect/>
          </a:stretch>
        </p:blipFill>
        <p:spPr>
          <a:xfrm>
            <a:off x="4551432" y="2085787"/>
            <a:ext cx="5354568" cy="4772214"/>
          </a:xfrm>
          <a:prstGeom prst="rect">
            <a:avLst/>
          </a:prstGeom>
        </p:spPr>
      </p:pic>
    </p:spTree>
    <p:extLst>
      <p:ext uri="{BB962C8B-B14F-4D97-AF65-F5344CB8AC3E}">
        <p14:creationId xmlns:p14="http://schemas.microsoft.com/office/powerpoint/2010/main" val="23883529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raphic devices - Quo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GRAPHIC DEVICES - QUOTE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9" name="Picture 8" descr="QUOTES.png"/>
          <p:cNvPicPr>
            <a:picLocks noChangeAspect="1"/>
          </p:cNvPicPr>
          <p:nvPr userDrawn="1"/>
        </p:nvPicPr>
        <p:blipFill>
          <a:blip r:embed="rId3" cstate="email"/>
          <a:srcRect/>
          <a:stretch>
            <a:fillRect/>
          </a:stretch>
        </p:blipFill>
        <p:spPr>
          <a:xfrm>
            <a:off x="4881003" y="1700809"/>
            <a:ext cx="5025008" cy="4320480"/>
          </a:xfrm>
          <a:prstGeom prst="rect">
            <a:avLst/>
          </a:prstGeom>
        </p:spPr>
      </p:pic>
    </p:spTree>
    <p:extLst>
      <p:ext uri="{BB962C8B-B14F-4D97-AF65-F5344CB8AC3E}">
        <p14:creationId xmlns:p14="http://schemas.microsoft.com/office/powerpoint/2010/main" val="12946054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aphic devices - Value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VALUE LOGO – DESCRIPTION</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10"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a:off x="8861385" y="6470111"/>
            <a:ext cx="660075"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3266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MASTER TITLE STYLE</a:t>
            </a:r>
            <a:endParaRPr lang="en-GB" dirty="0"/>
          </a:p>
        </p:txBody>
      </p:sp>
      <p:sp>
        <p:nvSpPr>
          <p:cNvPr id="5" name="Slide Number Placeholder 4"/>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pic>
        <p:nvPicPr>
          <p:cNvPr id="7" name="Picture 12" descr="LBG_vl_fc_p_c"/>
          <p:cNvPicPr>
            <a:picLocks noChangeAspect="1" noChangeArrowheads="1"/>
          </p:cNvPicPr>
          <p:nvPr userDrawn="1"/>
        </p:nvPicPr>
        <p:blipFill>
          <a:blip r:embed="rId2" cstate="email"/>
          <a:srcRect/>
          <a:stretch>
            <a:fillRect/>
          </a:stretch>
        </p:blipFill>
        <p:spPr bwMode="auto">
          <a:xfrm>
            <a:off x="8833138" y="360154"/>
            <a:ext cx="834583" cy="995147"/>
          </a:xfrm>
          <a:prstGeom prst="rect">
            <a:avLst/>
          </a:prstGeom>
          <a:noFill/>
          <a:ln w="9525">
            <a:noFill/>
            <a:miter lim="800000"/>
            <a:headEnd/>
            <a:tailEnd/>
          </a:ln>
        </p:spPr>
      </p:pic>
      <p:cxnSp>
        <p:nvCxnSpPr>
          <p:cNvPr id="6" name="Straight Connector 5"/>
          <p:cNvCxnSpPr/>
          <p:nvPr userDrawn="1"/>
        </p:nvCxnSpPr>
        <p:spPr>
          <a:xfrm flipH="1">
            <a:off x="427070" y="1343577"/>
            <a:ext cx="8054339" cy="0"/>
          </a:xfrm>
          <a:prstGeom prst="line">
            <a:avLst/>
          </a:prstGeom>
          <a:ln w="2032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7233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E31768-F321-4AAF-8AE0-C4CD1ECF0978}" type="slidenum">
              <a:rPr lang="en-GB" smtClean="0">
                <a:solidFill>
                  <a:srgbClr val="000000"/>
                </a:solidFill>
              </a:rPr>
              <a:pPr/>
              <a:t>‹#›</a:t>
            </a:fld>
            <a:endParaRPr lang="en-GB" dirty="0">
              <a:solidFill>
                <a:srgbClr val="000000"/>
              </a:solidFill>
            </a:endParaRPr>
          </a:p>
        </p:txBody>
      </p:sp>
    </p:spTree>
    <p:extLst>
      <p:ext uri="{BB962C8B-B14F-4D97-AF65-F5344CB8AC3E}">
        <p14:creationId xmlns:p14="http://schemas.microsoft.com/office/powerpoint/2010/main" val="2178149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7" name="Rectangle 6"/>
          <p:cNvSpPr/>
          <p:nvPr userDrawn="1"/>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05" tIns="45701" rIns="91405" bIns="45701" rtlCol="0" anchor="ctr"/>
          <a:lstStyle/>
          <a:p>
            <a:pPr algn="ctr" eaLnBrk="0" hangingPunct="0"/>
            <a:endParaRPr lang="en-GB" b="0" i="0" dirty="0">
              <a:solidFill>
                <a:srgbClr val="FFFFFF"/>
              </a:solidFill>
              <a:latin typeface="Arial" panose="020B0604020202020204" pitchFamily="34" charset="0"/>
            </a:endParaRPr>
          </a:p>
        </p:txBody>
      </p:sp>
      <p:pic>
        <p:nvPicPr>
          <p:cNvPr id="8" name="Picture 7" descr="LBG PPT Template Design_2007 update_v318.jpg"/>
          <p:cNvPicPr>
            <a:picLocks noChangeAspect="1"/>
          </p:cNvPicPr>
          <p:nvPr userDrawn="1"/>
        </p:nvPicPr>
        <p:blipFill>
          <a:blip r:embed="rId2" cstate="email"/>
          <a:srcRect/>
          <a:stretch>
            <a:fillRect/>
          </a:stretch>
        </p:blipFill>
        <p:spPr>
          <a:xfrm>
            <a:off x="3728864" y="1844824"/>
            <a:ext cx="2664296" cy="3168352"/>
          </a:xfrm>
          <a:prstGeom prst="rect">
            <a:avLst/>
          </a:prstGeom>
        </p:spPr>
      </p:pic>
      <p:sp>
        <p:nvSpPr>
          <p:cNvPr id="4" name="TextBox 3"/>
          <p:cNvSpPr txBox="1"/>
          <p:nvPr userDrawn="1"/>
        </p:nvSpPr>
        <p:spPr>
          <a:xfrm>
            <a:off x="0" y="6195749"/>
            <a:ext cx="9906000" cy="215444"/>
          </a:xfrm>
          <a:prstGeom prst="rect">
            <a:avLst/>
          </a:prstGeom>
          <a:noFill/>
        </p:spPr>
        <p:txBody>
          <a:bodyPr wrap="square" lIns="91405" tIns="45701" rIns="91405" bIns="45701" rtlCol="0">
            <a:spAutoFit/>
          </a:bodyPr>
          <a:lstStyle/>
          <a:p>
            <a:pPr algn="ctr" eaLnBrk="0" hangingPunct="0"/>
            <a:r>
              <a:rPr lang="en-GB" sz="800" dirty="0">
                <a:solidFill>
                  <a:srgbClr val="000000"/>
                </a:solidFill>
                <a:ea typeface="ＭＳ Ｐゴシック" pitchFamily="-65" charset="-128"/>
                <a:cs typeface="+mn-cs"/>
              </a:rPr>
              <a:t>© 2013 Lloyds Banking Group and its subsidiaries</a:t>
            </a:r>
          </a:p>
        </p:txBody>
      </p:sp>
    </p:spTree>
    <p:extLst>
      <p:ext uri="{BB962C8B-B14F-4D97-AF65-F5344CB8AC3E}">
        <p14:creationId xmlns:p14="http://schemas.microsoft.com/office/powerpoint/2010/main" val="3116623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Title and Cont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12766" y="1327962"/>
            <a:ext cx="8932863" cy="2139950"/>
          </a:xfrm>
        </p:spPr>
        <p:txBody>
          <a:bodyPr/>
          <a:lstStyle>
            <a:lvl1pPr>
              <a:defRPr sz="1600">
                <a:latin typeface="Arial" pitchFamily="34" charset="0"/>
                <a:cs typeface="Arial" pitchFamily="34" charset="0"/>
              </a:defRPr>
            </a:lvl1pPr>
            <a:lvl2pPr>
              <a:buFont typeface="Wingdings" pitchFamily="2" charset="2"/>
              <a:buChar char="§"/>
              <a:defRPr sz="1400">
                <a:latin typeface="Arial" pitchFamily="34" charset="0"/>
                <a:cs typeface="Arial" pitchFamily="34" charset="0"/>
              </a:defRPr>
            </a:lvl2pPr>
            <a:lvl3pPr marL="894997" indent="-133298">
              <a:buFont typeface="Wingdings" pitchFamily="2" charset="2"/>
              <a:buChar char="§"/>
              <a:defRPr sz="11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p:txBody>
      </p:sp>
      <p:sp>
        <p:nvSpPr>
          <p:cNvPr id="8" name="Title 7"/>
          <p:cNvSpPr>
            <a:spLocks noGrp="1"/>
          </p:cNvSpPr>
          <p:nvPr>
            <p:ph type="title" hasCustomPrompt="1"/>
          </p:nvPr>
        </p:nvSpPr>
        <p:spPr/>
        <p:txBody>
          <a:bodyPr/>
          <a:lstStyle>
            <a:lvl1pPr>
              <a:defRPr b="0" baseline="0">
                <a:latin typeface="Arial" pitchFamily="34" charset="0"/>
                <a:cs typeface="Arial" pitchFamily="34" charset="0"/>
              </a:defRPr>
            </a:lvl1pPr>
          </a:lstStyle>
          <a:p>
            <a:r>
              <a:rPr lang="en-US" dirty="0"/>
              <a:t>Click to edit Master title style</a:t>
            </a:r>
            <a:br>
              <a:rPr lang="en-US" dirty="0"/>
            </a:br>
            <a:endParaRPr lang="en-GB" dirty="0"/>
          </a:p>
        </p:txBody>
      </p:sp>
      <p:sp>
        <p:nvSpPr>
          <p:cNvPr id="4" name="Slide Number Placeholder 4"/>
          <p:cNvSpPr>
            <a:spLocks noGrp="1"/>
          </p:cNvSpPr>
          <p:nvPr>
            <p:ph type="sldNum" sz="quarter" idx="10"/>
          </p:nvPr>
        </p:nvSpPr>
        <p:spPr/>
        <p:txBody>
          <a:bodyPr/>
          <a:lstStyle>
            <a:lvl1pPr algn="r">
              <a:defRPr sz="1000" b="0" i="0">
                <a:latin typeface="Arial" panose="020B0604020202020204" pitchFamily="34" charset="0"/>
              </a:defRPr>
            </a:lvl1pPr>
          </a:lstStyle>
          <a:p>
            <a:pPr>
              <a:defRPr/>
            </a:pPr>
            <a:fld id="{FEA22204-5800-4013-A5F3-1C8F1B23E3BD}"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042279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52"/>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pPr>
                <a:defRPr/>
              </a:pPr>
              <a:t>‹#›</a:t>
            </a:fld>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Title 4"/>
          <p:cNvSpPr>
            <a:spLocks noGrp="1"/>
          </p:cNvSpPr>
          <p:nvPr>
            <p:ph type="title"/>
          </p:nvPr>
        </p:nvSpPr>
        <p:spPr>
          <a:xfrm>
            <a:off x="627991" y="407592"/>
            <a:ext cx="7386599" cy="341315"/>
          </a:xfrm>
        </p:spPr>
        <p:txBody>
          <a:bodyPr/>
          <a:lstStyle>
            <a:lvl1pPr>
              <a:defRPr sz="2500" b="1" i="0" cap="none" baseline="0"/>
            </a:lvl1pPr>
          </a:lstStyle>
          <a:p>
            <a:r>
              <a:rPr lang="en-US" dirty="0"/>
              <a:t>Click to edit Master title style</a:t>
            </a:r>
            <a:endParaRPr lang="en-GB" dirty="0"/>
          </a:p>
        </p:txBody>
      </p:sp>
      <p:sp>
        <p:nvSpPr>
          <p:cNvPr id="7" name="Text Placeholder 5"/>
          <p:cNvSpPr>
            <a:spLocks noGrp="1"/>
          </p:cNvSpPr>
          <p:nvPr>
            <p:ph type="body" sz="quarter" idx="15"/>
          </p:nvPr>
        </p:nvSpPr>
        <p:spPr>
          <a:xfrm>
            <a:off x="628103" y="748879"/>
            <a:ext cx="7393372" cy="928472"/>
          </a:xfrm>
        </p:spPr>
        <p:txBody>
          <a:bodyPr/>
          <a:lstStyle>
            <a:lvl1pPr marL="0" indent="0">
              <a:lnSpc>
                <a:spcPct val="90000"/>
              </a:lnSpc>
              <a:spcAft>
                <a:spcPts val="0"/>
              </a:spcAft>
              <a:buNone/>
              <a:defRPr sz="1400" b="0"/>
            </a:lvl1pPr>
            <a:lvl2pPr marL="241228" indent="0">
              <a:buNone/>
              <a:defRPr/>
            </a:lvl2pPr>
            <a:lvl3pPr marL="476321" indent="0">
              <a:buNone/>
              <a:defRPr/>
            </a:lvl3pPr>
            <a:lvl4pPr marL="701196" indent="0">
              <a:buNone/>
              <a:defRPr/>
            </a:lvl4pPr>
            <a:lvl5pPr marL="936290" indent="0">
              <a:buNone/>
              <a:defRPr/>
            </a:lvl5pPr>
          </a:lstStyle>
          <a:p>
            <a:pPr lvl="0"/>
            <a:r>
              <a:rPr lang="en-US" dirty="0"/>
              <a:t>Click to edit Master text styles</a:t>
            </a:r>
          </a:p>
        </p:txBody>
      </p:sp>
      <p:sp>
        <p:nvSpPr>
          <p:cNvPr id="4" name="Slide Number Placeholder 3"/>
          <p:cNvSpPr>
            <a:spLocks noGrp="1"/>
          </p:cNvSpPr>
          <p:nvPr>
            <p:ph type="sldNum" sz="quarter" idx="16"/>
          </p:nvPr>
        </p:nvSpPr>
        <p:spPr/>
        <p:txBody>
          <a:bodyPr rtlCol="0">
            <a:noAutofit/>
          </a:bodyPr>
          <a:lstStyle>
            <a:lvl1pPr defTabSz="801140" fontAlgn="auto">
              <a:spcBef>
                <a:spcPts val="0"/>
              </a:spcBef>
              <a:spcAft>
                <a:spcPts val="0"/>
              </a:spcAft>
              <a:defRPr sz="800">
                <a:solidFill>
                  <a:srgbClr val="000000">
                    <a:tint val="75000"/>
                  </a:srgbClr>
                </a:solidFill>
                <a:latin typeface="Arial" panose="020B0604020202020204" pitchFamily="34" charset="0"/>
                <a:cs typeface="Arial" panose="020B0604020202020204" pitchFamily="34" charset="0"/>
              </a:defRPr>
            </a:lvl1pPr>
          </a:lstStyle>
          <a:p>
            <a:pPr>
              <a:defRPr/>
            </a:pPr>
            <a:fld id="{55F04BFF-2D8E-4F91-9C63-1E92328C93F6}" type="slidenum">
              <a:rPr lang="en-GB"/>
              <a:pPr>
                <a:defRPr/>
              </a:pPr>
              <a:t>‹#›</a:t>
            </a:fld>
            <a:endParaRPr lang="en-GB" dirty="0"/>
          </a:p>
        </p:txBody>
      </p:sp>
    </p:spTree>
    <p:extLst>
      <p:ext uri="{BB962C8B-B14F-4D97-AF65-F5344CB8AC3E}">
        <p14:creationId xmlns:p14="http://schemas.microsoft.com/office/powerpoint/2010/main" val="20037054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ext slide">
    <p:spTree>
      <p:nvGrpSpPr>
        <p:cNvPr id="1" name=""/>
        <p:cNvGrpSpPr/>
        <p:nvPr/>
      </p:nvGrpSpPr>
      <p:grpSpPr>
        <a:xfrm>
          <a:off x="0" y="0"/>
          <a:ext cx="0" cy="0"/>
          <a:chOff x="0" y="0"/>
          <a:chExt cx="0" cy="0"/>
        </a:xfrm>
      </p:grpSpPr>
      <p:sp>
        <p:nvSpPr>
          <p:cNvPr id="11" name="Content Placeholder 10"/>
          <p:cNvSpPr>
            <a:spLocks noGrp="1"/>
          </p:cNvSpPr>
          <p:nvPr>
            <p:ph sz="quarter" idx="14"/>
          </p:nvPr>
        </p:nvSpPr>
        <p:spPr>
          <a:xfrm>
            <a:off x="432421" y="1344562"/>
            <a:ext cx="8085413" cy="4409650"/>
          </a:xfrm>
          <a:prstGeom prst="rect">
            <a:avLst/>
          </a:prstGeom>
        </p:spPr>
        <p:txBody>
          <a:bodyPr/>
          <a:lstStyle>
            <a:lvl1pPr marL="0" indent="0">
              <a:spcAft>
                <a:spcPts val="1102"/>
              </a:spcAft>
              <a:buClr>
                <a:schemeClr val="accent1"/>
              </a:buClr>
              <a:buFont typeface="Arial" panose="020B0604020202020204" pitchFamily="34" charset="0"/>
              <a:buNone/>
              <a:defRPr sz="1400" b="0">
                <a:solidFill>
                  <a:schemeClr val="tx1"/>
                </a:solidFill>
              </a:defRPr>
            </a:lvl1pPr>
            <a:lvl2pPr marL="244222" indent="-231369">
              <a:spcAft>
                <a:spcPts val="1102"/>
              </a:spcAft>
              <a:buFont typeface="Arial" panose="020B0604020202020204" pitchFamily="34" charset="0"/>
              <a:buChar char="•"/>
              <a:defRPr sz="1400"/>
            </a:lvl2pPr>
            <a:lvl3pPr marL="488445" indent="-231369">
              <a:spcBef>
                <a:spcPts val="0"/>
              </a:spcBef>
              <a:spcAft>
                <a:spcPts val="1102"/>
              </a:spcAft>
              <a:buFont typeface="Arial" panose="020B0604020202020204" pitchFamily="34" charset="0"/>
              <a:buChar char="–"/>
              <a:defRPr sz="1400"/>
            </a:lvl3pPr>
            <a:lvl4pPr marL="732666" indent="-231369">
              <a:spcBef>
                <a:spcPts val="0"/>
              </a:spcBef>
              <a:spcAft>
                <a:spcPts val="1102"/>
              </a:spcAft>
              <a:buClr>
                <a:schemeClr val="accent1"/>
              </a:buClr>
              <a:buFont typeface="Arial" panose="020B0604020202020204" pitchFamily="34" charset="0"/>
              <a:buChar char="•"/>
              <a:defRPr sz="1400" b="0" i="0">
                <a:latin typeface="Arial" panose="020B0604020202020204" pitchFamily="34" charset="0"/>
              </a:defRPr>
            </a:lvl4pPr>
            <a:lvl5pPr marL="964035" indent="-231369">
              <a:spcBef>
                <a:spcPts val="0"/>
              </a:spcBef>
              <a:spcAft>
                <a:spcPts val="1102"/>
              </a:spcAft>
              <a:buClr>
                <a:schemeClr val="accent1"/>
              </a:buClr>
              <a:defRPr sz="1400" b="0" i="0">
                <a:latin typeface="Arial" panose="020B0604020202020204" pitchFamily="34" charset="0"/>
              </a:defRPr>
            </a:lvl5pPr>
            <a:lvl6pPr marL="1206117" indent="-244222">
              <a:spcBef>
                <a:spcPts val="0"/>
              </a:spcBef>
              <a:spcAft>
                <a:spcPts val="810"/>
              </a:spcAft>
              <a:buClr>
                <a:schemeClr val="accent1"/>
              </a:buClr>
              <a:defRPr sz="1400">
                <a:latin typeface="+mj-lt"/>
              </a:defRPr>
            </a:lvl6pPr>
            <a:lvl7pPr marL="1452478" indent="-246366">
              <a:spcBef>
                <a:spcPts val="0"/>
              </a:spcBef>
              <a:spcAft>
                <a:spcPts val="810"/>
              </a:spcAft>
              <a:buClr>
                <a:schemeClr val="accent1"/>
              </a:buClr>
              <a:defRPr sz="1400">
                <a:latin typeface="+mj-lt"/>
              </a:defRPr>
            </a:lvl7pPr>
            <a:lvl8pPr marL="1698846" indent="-242080">
              <a:spcAft>
                <a:spcPts val="810"/>
              </a:spcAft>
              <a:buClr>
                <a:schemeClr val="accent1"/>
              </a:buClr>
              <a:defRPr sz="1400">
                <a:latin typeface="+mj-lt"/>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3"/>
          <p:cNvSpPr>
            <a:spLocks noGrp="1"/>
          </p:cNvSpPr>
          <p:nvPr>
            <p:ph type="sldNum" sz="quarter" idx="16"/>
          </p:nvPr>
        </p:nvSpPr>
        <p:spPr/>
        <p:txBody>
          <a:bodyPr>
            <a:noAutofit/>
          </a:bodyPr>
          <a:lstStyle>
            <a:lvl1pPr defTabSz="839547">
              <a:defRPr/>
            </a:lvl1pPr>
          </a:lstStyle>
          <a:p>
            <a:pPr>
              <a:defRPr/>
            </a:pPr>
            <a:fld id="{2194F706-5654-4EF5-A905-D5C44BE836D8}" type="slidenum">
              <a:rPr lang="en-GB">
                <a:solidFill>
                  <a:srgbClr val="000000"/>
                </a:solidFill>
              </a:rPr>
              <a:pPr>
                <a:defRPr/>
              </a:pPr>
              <a:t>‹#›</a:t>
            </a:fld>
            <a:endParaRPr lang="en-GB" dirty="0">
              <a:solidFill>
                <a:srgbClr val="000000"/>
              </a:solidFill>
            </a:endParaRPr>
          </a:p>
        </p:txBody>
      </p:sp>
      <p:sp>
        <p:nvSpPr>
          <p:cNvPr id="10" name="Text Placeholder 5"/>
          <p:cNvSpPr>
            <a:spLocks noGrp="1"/>
          </p:cNvSpPr>
          <p:nvPr>
            <p:ph type="body" sz="quarter" idx="17" hasCustomPrompt="1"/>
          </p:nvPr>
        </p:nvSpPr>
        <p:spPr>
          <a:xfrm>
            <a:off x="432426" y="703117"/>
            <a:ext cx="8081048" cy="382060"/>
          </a:xfrm>
        </p:spPr>
        <p:txBody>
          <a:bodyPr/>
          <a:lstStyle>
            <a:lvl1pPr marL="0" indent="0">
              <a:lnSpc>
                <a:spcPct val="80000"/>
              </a:lnSpc>
              <a:spcAft>
                <a:spcPts val="0"/>
              </a:spcAft>
              <a:buNone/>
              <a:defRPr sz="1400" b="1"/>
            </a:lvl1pPr>
            <a:lvl2pPr marL="249680" indent="0">
              <a:buNone/>
              <a:defRPr/>
            </a:lvl2pPr>
            <a:lvl3pPr marL="493017" indent="0">
              <a:buNone/>
              <a:defRPr/>
            </a:lvl3pPr>
            <a:lvl4pPr marL="725770" indent="0">
              <a:buNone/>
              <a:defRPr/>
            </a:lvl4pPr>
            <a:lvl5pPr marL="969105" indent="0">
              <a:buNone/>
              <a:defRPr/>
            </a:lvl5pPr>
          </a:lstStyle>
          <a:p>
            <a:pPr lvl="0"/>
            <a:r>
              <a:rPr lang="en-US" dirty="0"/>
              <a:t>Add a subhead here</a:t>
            </a:r>
            <a:endParaRPr lang="en-GB" dirty="0"/>
          </a:p>
        </p:txBody>
      </p:sp>
      <p:sp>
        <p:nvSpPr>
          <p:cNvPr id="12" name="Title 1"/>
          <p:cNvSpPr>
            <a:spLocks noGrp="1"/>
          </p:cNvSpPr>
          <p:nvPr>
            <p:ph type="title"/>
          </p:nvPr>
        </p:nvSpPr>
        <p:spPr>
          <a:xfrm>
            <a:off x="423863" y="248232"/>
            <a:ext cx="8091194" cy="446400"/>
          </a:xfrm>
        </p:spPr>
        <p:txBody>
          <a:bodyPr/>
          <a:lstStyle/>
          <a:p>
            <a:r>
              <a:rPr lang="en-US"/>
              <a:t>Click to edit Master title style</a:t>
            </a:r>
            <a:endParaRPr lang="en-GB" dirty="0"/>
          </a:p>
        </p:txBody>
      </p:sp>
    </p:spTree>
    <p:extLst>
      <p:ext uri="{BB962C8B-B14F-4D97-AF65-F5344CB8AC3E}">
        <p14:creationId xmlns:p14="http://schemas.microsoft.com/office/powerpoint/2010/main" val="2379341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270878" y="368302"/>
            <a:ext cx="1258888" cy="1500188"/>
          </a:xfrm>
          <a:prstGeom prst="rect">
            <a:avLst/>
          </a:prstGeom>
          <a:noFill/>
          <a:ln w="9525">
            <a:noFill/>
            <a:miter lim="800000"/>
            <a:headEnd/>
            <a:tailEnd/>
          </a:ln>
        </p:spPr>
      </p:pic>
      <p:sp>
        <p:nvSpPr>
          <p:cNvPr id="5" name="Rectangle 9"/>
          <p:cNvSpPr/>
          <p:nvPr/>
        </p:nvSpPr>
        <p:spPr>
          <a:xfrm>
            <a:off x="8278857" y="6118469"/>
            <a:ext cx="1247775" cy="354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r>
              <a:rPr lang="en-GB" sz="800" b="1" dirty="0">
                <a:solidFill>
                  <a:srgbClr val="FFFFFF"/>
                </a:solidFill>
                <a:latin typeface="Arial" pitchFamily="34" charset="0"/>
                <a:cs typeface="Arial" pitchFamily="34" charset="0"/>
              </a:rPr>
              <a:t>INTERNAL USE ONLY</a:t>
            </a:r>
          </a:p>
        </p:txBody>
      </p:sp>
      <p:sp>
        <p:nvSpPr>
          <p:cNvPr id="2" name="Title 1"/>
          <p:cNvSpPr>
            <a:spLocks noGrp="1"/>
          </p:cNvSpPr>
          <p:nvPr>
            <p:ph type="ctrTitle"/>
          </p:nvPr>
        </p:nvSpPr>
        <p:spPr>
          <a:xfrm>
            <a:off x="416496" y="2230432"/>
            <a:ext cx="7776864" cy="1470025"/>
          </a:xfrm>
        </p:spPr>
        <p:txBody>
          <a:bodyPr anchor="t" anchorCtr="0"/>
          <a:lstStyle>
            <a:lvl1pPr>
              <a:lnSpc>
                <a:spcPts val="4600"/>
              </a:lnSpc>
              <a:defRPr sz="4400" cap="all" baseline="0"/>
            </a:lvl1pPr>
          </a:lstStyle>
          <a:p>
            <a:r>
              <a:rPr lang="en-US" dirty="0"/>
              <a:t>Click to edit Master title style</a:t>
            </a:r>
            <a:endParaRPr lang="en-GB" dirty="0"/>
          </a:p>
        </p:txBody>
      </p:sp>
      <p:sp>
        <p:nvSpPr>
          <p:cNvPr id="3" name="Subtitle 2"/>
          <p:cNvSpPr>
            <a:spLocks noGrp="1"/>
          </p:cNvSpPr>
          <p:nvPr>
            <p:ph type="subTitle" idx="1"/>
          </p:nvPr>
        </p:nvSpPr>
        <p:spPr>
          <a:xfrm>
            <a:off x="416496" y="3861261"/>
            <a:ext cx="7776864" cy="1752600"/>
          </a:xfrm>
        </p:spPr>
        <p:txBody>
          <a:bodyPr>
            <a:normAutofit/>
          </a:bodyPr>
          <a:lstStyle>
            <a:lvl1pPr marL="0" indent="0" algn="l">
              <a:spcBef>
                <a:spcPts val="0"/>
              </a:spcBef>
              <a:spcAft>
                <a:spcPts val="0"/>
              </a:spcAft>
              <a:buNone/>
              <a:defRPr sz="2000">
                <a:solidFill>
                  <a:schemeClr val="tx1"/>
                </a:solidFill>
              </a:defRPr>
            </a:lvl1pPr>
            <a:lvl2pPr marL="456676" indent="0" algn="ctr">
              <a:buNone/>
              <a:defRPr>
                <a:solidFill>
                  <a:schemeClr val="tx1">
                    <a:tint val="75000"/>
                  </a:schemeClr>
                </a:solidFill>
              </a:defRPr>
            </a:lvl2pPr>
            <a:lvl3pPr marL="913359" indent="0" algn="ctr">
              <a:buNone/>
              <a:defRPr>
                <a:solidFill>
                  <a:schemeClr val="tx1">
                    <a:tint val="75000"/>
                  </a:schemeClr>
                </a:solidFill>
              </a:defRPr>
            </a:lvl3pPr>
            <a:lvl4pPr marL="1370031" indent="0" algn="ctr">
              <a:buNone/>
              <a:defRPr>
                <a:solidFill>
                  <a:schemeClr val="tx1">
                    <a:tint val="75000"/>
                  </a:schemeClr>
                </a:solidFill>
              </a:defRPr>
            </a:lvl4pPr>
            <a:lvl5pPr marL="1826700" indent="0" algn="ctr">
              <a:buNone/>
              <a:defRPr>
                <a:solidFill>
                  <a:schemeClr val="tx1">
                    <a:tint val="75000"/>
                  </a:schemeClr>
                </a:solidFill>
              </a:defRPr>
            </a:lvl5pPr>
            <a:lvl6pPr marL="2283365" indent="0" algn="ctr">
              <a:buNone/>
              <a:defRPr>
                <a:solidFill>
                  <a:schemeClr val="tx1">
                    <a:tint val="75000"/>
                  </a:schemeClr>
                </a:solidFill>
              </a:defRPr>
            </a:lvl6pPr>
            <a:lvl7pPr marL="2740070" indent="0" algn="ctr">
              <a:buNone/>
              <a:defRPr>
                <a:solidFill>
                  <a:schemeClr val="tx1">
                    <a:tint val="75000"/>
                  </a:schemeClr>
                </a:solidFill>
              </a:defRPr>
            </a:lvl7pPr>
            <a:lvl8pPr marL="3196727" indent="0" algn="ctr">
              <a:buNone/>
              <a:defRPr>
                <a:solidFill>
                  <a:schemeClr val="tx1">
                    <a:tint val="75000"/>
                  </a:schemeClr>
                </a:solidFill>
              </a:defRPr>
            </a:lvl8pPr>
            <a:lvl9pPr marL="3653404" indent="0" algn="ctr">
              <a:buNone/>
              <a:defRPr>
                <a:solidFill>
                  <a:schemeClr val="tx1">
                    <a:tint val="75000"/>
                  </a:schemeClr>
                </a:solidFill>
              </a:defRPr>
            </a:lvl9pPr>
          </a:lstStyle>
          <a:p>
            <a:r>
              <a:rPr lang="en-US" dirty="0"/>
              <a:t>Click to edit Master subtitle style</a:t>
            </a:r>
          </a:p>
          <a:p>
            <a:r>
              <a:rPr lang="en-US" dirty="0"/>
              <a:t>01 Month 2013</a:t>
            </a:r>
            <a:endParaRPr lang="en-GB" dirty="0"/>
          </a:p>
        </p:txBody>
      </p:sp>
      <p:sp>
        <p:nvSpPr>
          <p:cNvPr id="6" name="hc" descr=" "/>
          <p:cNvSpPr txBox="1"/>
          <p:nvPr userDrawn="1"/>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7" name="fc" descr=" "/>
          <p:cNvSpPr txBox="1"/>
          <p:nvPr userDrawn="1"/>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Tree>
    <p:extLst>
      <p:ext uri="{BB962C8B-B14F-4D97-AF65-F5344CB8AC3E}">
        <p14:creationId xmlns:p14="http://schemas.microsoft.com/office/powerpoint/2010/main" val="19934900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Contents">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normAutofit/>
          </a:bodyPr>
          <a:lstStyle>
            <a:lvl1pPr marL="133197" indent="-133197">
              <a:spcBef>
                <a:spcPts val="0"/>
              </a:spcBef>
              <a:spcAft>
                <a:spcPts val="800"/>
              </a:spcAft>
              <a:defRPr sz="1800" baseline="0"/>
            </a:lvl1pPr>
            <a:lvl2pPr>
              <a:defRPr sz="2000"/>
            </a:lvl2pPr>
            <a:lvl3pPr>
              <a:defRPr sz="2000"/>
            </a:lvl3pPr>
            <a:lvl4pPr>
              <a:defRPr sz="2000"/>
            </a:lvl4pPr>
            <a:lvl5pPr>
              <a:defRPr sz="2000"/>
            </a:lvl5pPr>
            <a:lvl6pPr>
              <a:defRPr/>
            </a:lvl6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3C39C6FE-9654-4457-87DD-909190654A19}"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85850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6"/>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0" indent="0">
              <a:lnSpc>
                <a:spcPts val="2600"/>
              </a:lnSpc>
              <a:spcBef>
                <a:spcPts val="0"/>
              </a:spcBef>
              <a:spcAft>
                <a:spcPts val="600"/>
              </a:spcAft>
              <a:buNone/>
              <a:defRPr baseline="0"/>
            </a:lvl1pPr>
            <a:lvl2pPr>
              <a:buNone/>
              <a:defRPr/>
            </a:lvl2pPr>
            <a:lvl3pPr>
              <a:buNone/>
              <a:defRPr/>
            </a:lvl3pPr>
            <a:lvl4pPr>
              <a:buNone/>
              <a:defRPr/>
            </a:lvl4pPr>
            <a:lvl5pPr>
              <a:buNone/>
              <a:defRPr/>
            </a:lvl5pPr>
          </a:lstStyle>
          <a:p>
            <a:pPr lvl="0"/>
            <a:r>
              <a:rPr lang="en-US" dirty="0"/>
              <a:t>Click to edit Master text</a:t>
            </a:r>
            <a:endParaRPr lang="en-GB" dirty="0"/>
          </a:p>
        </p:txBody>
      </p:sp>
      <p:sp>
        <p:nvSpPr>
          <p:cNvPr id="7" name="Slide Number Placeholder 5"/>
          <p:cNvSpPr>
            <a:spLocks noGrp="1"/>
          </p:cNvSpPr>
          <p:nvPr>
            <p:ph type="sldNum" sz="quarter" idx="10"/>
          </p:nvPr>
        </p:nvSpPr>
        <p:spPr/>
        <p:txBody>
          <a:bodyPr/>
          <a:lstStyle>
            <a:lvl1pPr>
              <a:defRPr/>
            </a:lvl1pPr>
          </a:lstStyle>
          <a:p>
            <a:pPr>
              <a:defRPr/>
            </a:pPr>
            <a:fld id="{954A7541-5014-49CA-AF31-EEC69EAEA2B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625512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idx="1"/>
          </p:nvPr>
        </p:nvSpPr>
        <p:spPr/>
        <p:txBody>
          <a:bodyPr/>
          <a:lstStyle>
            <a:lvl1pPr>
              <a:spcBef>
                <a:spcPts val="0"/>
              </a:spcBef>
              <a:spcAft>
                <a:spcPts val="800"/>
              </a:spcAft>
              <a:defRPr/>
            </a:lvl1pPr>
            <a:lvl2pPr marL="356770" indent="-174425">
              <a:spcBef>
                <a:spcPts val="0"/>
              </a:spcBef>
              <a:spcAft>
                <a:spcPts val="800"/>
              </a:spcAft>
              <a:buFont typeface="Arial" pitchFamily="34" charset="0"/>
              <a:buChar char="•"/>
              <a:defRPr sz="1600"/>
            </a:lvl2pPr>
            <a:lvl3pPr marL="539128" indent="-182352">
              <a:spcBef>
                <a:spcPts val="0"/>
              </a:spcBef>
              <a:spcAft>
                <a:spcPts val="800"/>
              </a:spcAft>
              <a:defRPr sz="1400"/>
            </a:lvl3pPr>
            <a:lvl4pPr marL="713552" indent="-174425">
              <a:spcBef>
                <a:spcPts val="0"/>
              </a:spcBef>
              <a:spcAft>
                <a:spcPts val="800"/>
              </a:spcAft>
              <a:buFont typeface="Arial" pitchFamily="34" charset="0"/>
              <a:buChar char="•"/>
              <a:defRPr sz="1400"/>
            </a:lvl4pPr>
            <a:lvl5pPr marL="897491" indent="-183938">
              <a:spcBef>
                <a:spcPts val="0"/>
              </a:spcBef>
              <a:spcAft>
                <a:spcPts val="800"/>
              </a:spcAft>
              <a:buFont typeface="Arial" pitchFamily="34" charset="0"/>
              <a:buChar cha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0"/>
          </p:nvPr>
        </p:nvSpPr>
        <p:spPr/>
        <p:txBody>
          <a:bodyPr/>
          <a:lstStyle>
            <a:lvl1pPr>
              <a:defRPr>
                <a:solidFill>
                  <a:srgbClr val="000000"/>
                </a:solidFill>
              </a:defRPr>
            </a:lvl1pPr>
          </a:lstStyle>
          <a:p>
            <a:pPr>
              <a:defRPr/>
            </a:pPr>
            <a:fld id="{E48A031C-E8A5-4A17-BCD5-4AD8AFB156E4}" type="slidenum">
              <a:rPr lang="en-GB"/>
              <a:pPr>
                <a:defRPr/>
              </a:pPr>
              <a:t>‹#›</a:t>
            </a:fld>
            <a:endParaRPr lang="en-GB" dirty="0"/>
          </a:p>
        </p:txBody>
      </p:sp>
    </p:spTree>
    <p:extLst>
      <p:ext uri="{BB962C8B-B14F-4D97-AF65-F5344CB8AC3E}">
        <p14:creationId xmlns:p14="http://schemas.microsoft.com/office/powerpoint/2010/main" val="16663929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Divider slide - No graphic">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80"/>
            <a:ext cx="8064896" cy="1919277"/>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8006A19C-BE03-46EF-9E1C-A4C2E6954955}"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8212710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4"/>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7"/>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1891616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143640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8"/>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352" indent="-182352">
              <a:spcBef>
                <a:spcPts val="0"/>
              </a:spcBef>
              <a:spcAft>
                <a:spcPts val="600"/>
              </a:spcAft>
              <a:buFont typeface="Arial" pitchFamily="34" charset="0"/>
              <a:buChar char="•"/>
              <a:defRPr sz="1800"/>
            </a:lvl1pPr>
            <a:lvl2pPr marL="361524" indent="-180765">
              <a:spcAft>
                <a:spcPts val="600"/>
              </a:spcAft>
              <a:buFont typeface="Arial" pitchFamily="34" charset="0"/>
              <a:buChar char="•"/>
              <a:defRPr sz="1600"/>
            </a:lvl2pPr>
            <a:lvl3pPr marL="542302" indent="-180765">
              <a:spcAft>
                <a:spcPts val="600"/>
              </a:spcAft>
              <a:buFont typeface="Arial" pitchFamily="34" charset="0"/>
              <a:buChar char="•"/>
              <a:defRPr sz="1400"/>
            </a:lvl3pPr>
            <a:lvl4pPr marL="713552" indent="-171252">
              <a:spcAft>
                <a:spcPts val="600"/>
              </a:spcAft>
              <a:buFont typeface="Arial" pitchFamily="34" charset="0"/>
              <a:buChar char="•"/>
              <a:defRPr sz="1400"/>
            </a:lvl4pPr>
            <a:lvl5pPr marL="894321" indent="-180765">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56101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Divider slide - With graphic">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4"/>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6"/>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16504" y="2230046"/>
            <a:ext cx="8064896" cy="1847269"/>
          </a:xfrm>
        </p:spPr>
        <p:txBody>
          <a:bodyPr>
            <a:normAutofit/>
          </a:bodyPr>
          <a:lstStyle>
            <a:lvl1pPr>
              <a:lnSpc>
                <a:spcPts val="3800"/>
              </a:lnSpc>
              <a:spcBef>
                <a:spcPts val="0"/>
              </a:spcBef>
              <a:buNone/>
              <a:defRPr sz="3600" cap="all" baseline="0"/>
            </a:lvl1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p:txBody>
          <a:bodyPr/>
          <a:lstStyle>
            <a:lvl1pPr>
              <a:defRPr/>
            </a:lvl1pPr>
          </a:lstStyle>
          <a:p>
            <a:pPr>
              <a:defRPr/>
            </a:pPr>
            <a:fld id="{7E727451-4371-4A76-9EDC-3017A23E8FE0}" type="slidenum">
              <a:rPr lang="en-GB"/>
              <a:pPr>
                <a:defRPr/>
              </a:pPr>
              <a:t>‹#›</a:t>
            </a:fld>
            <a:endParaRPr lang="en-GB"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56358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Graphic devices">
    <p:bg>
      <p:bgPr>
        <a:solidFill>
          <a:schemeClr val="bg1"/>
        </a:solidFill>
        <a:effectLst/>
      </p:bgPr>
    </p:bg>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6" name="Straight Connector 7"/>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8"/>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8" name="Picture 11" descr="arrows.png"/>
          <p:cNvPicPr>
            <a:picLocks noChangeAspect="1"/>
          </p:cNvPicPr>
          <p:nvPr/>
        </p:nvPicPr>
        <p:blipFill>
          <a:blip r:embed="rId3"/>
          <a:srcRect/>
          <a:stretch>
            <a:fillRect/>
          </a:stretch>
        </p:blipFill>
        <p:spPr bwMode="auto">
          <a:xfrm>
            <a:off x="7" y="4005282"/>
            <a:ext cx="4719638" cy="2852737"/>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2233856"/>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11"/>
            <a:ext cx="3960000" cy="2232248"/>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9" name="Slide Number Placeholder 6"/>
          <p:cNvSpPr>
            <a:spLocks noGrp="1"/>
          </p:cNvSpPr>
          <p:nvPr>
            <p:ph type="sldNum" sz="quarter" idx="10"/>
          </p:nvPr>
        </p:nvSpPr>
        <p:spPr/>
        <p:txBody>
          <a:bodyPr/>
          <a:lstStyle>
            <a:lvl1pPr>
              <a:defRPr/>
            </a:lvl1pPr>
          </a:lstStyle>
          <a:p>
            <a:pPr>
              <a:defRPr/>
            </a:pPr>
            <a:fld id="{BF587409-A15D-4D99-ADF0-78C436B7AC4B}"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428208739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Graphic devices 2">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10"/>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7" descr="bubbles.png"/>
          <p:cNvPicPr>
            <a:picLocks noChangeAspect="1"/>
          </p:cNvPicPr>
          <p:nvPr/>
        </p:nvPicPr>
        <p:blipFill>
          <a:blip r:embed="rId3"/>
          <a:srcRect/>
          <a:stretch>
            <a:fillRect/>
          </a:stretch>
        </p:blipFill>
        <p:spPr bwMode="auto">
          <a:xfrm>
            <a:off x="4551390" y="2085999"/>
            <a:ext cx="5354637" cy="477202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59917B3D-D964-4264-AFB1-5BB1ED028FF4}"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169286838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Graphic devices - Quote">
    <p:bg>
      <p:bgPr>
        <a:solidFill>
          <a:schemeClr val="bg1"/>
        </a:solidFill>
        <a:effectLst/>
      </p:bgPr>
    </p:bg>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pic>
        <p:nvPicPr>
          <p:cNvPr id="7" name="Picture 8" descr="QUOTES.png"/>
          <p:cNvPicPr>
            <a:picLocks noChangeAspect="1"/>
          </p:cNvPicPr>
          <p:nvPr/>
        </p:nvPicPr>
        <p:blipFill>
          <a:blip r:embed="rId3"/>
          <a:srcRect/>
          <a:stretch>
            <a:fillRect/>
          </a:stretch>
        </p:blipFill>
        <p:spPr bwMode="auto">
          <a:xfrm>
            <a:off x="4881577" y="1700266"/>
            <a:ext cx="5024437" cy="4321175"/>
          </a:xfrm>
          <a:prstGeom prst="rect">
            <a:avLst/>
          </a:prstGeom>
          <a:noFill/>
          <a:ln w="9525">
            <a:noFill/>
            <a:miter lim="800000"/>
            <a:headEnd/>
            <a:tailEnd/>
          </a:ln>
        </p:spPr>
      </p:pic>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BA387C3D-7A62-453B-8E40-04DE4AED9042}"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67317649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Graphic devices - Value logo">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5"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1F1C474F-1E03-4443-B2E1-DC1A9AC2414D}"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39189564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91" y="360365"/>
            <a:ext cx="835025" cy="995362"/>
          </a:xfrm>
          <a:prstGeom prst="rect">
            <a:avLst/>
          </a:prstGeom>
          <a:noFill/>
          <a:ln w="9525">
            <a:noFill/>
            <a:miter lim="800000"/>
            <a:headEnd/>
            <a:tailEnd/>
          </a:ln>
        </p:spPr>
      </p:pic>
      <p:cxnSp>
        <p:nvCxnSpPr>
          <p:cNvPr id="4" name="Straight Connector 5"/>
          <p:cNvCxnSpPr/>
          <p:nvPr/>
        </p:nvCxnSpPr>
        <p:spPr>
          <a:xfrm flipH="1">
            <a:off x="427046"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6" name="Slide Number Placeholder 4"/>
          <p:cNvSpPr>
            <a:spLocks noGrp="1"/>
          </p:cNvSpPr>
          <p:nvPr>
            <p:ph type="sldNum" sz="quarter" idx="10"/>
          </p:nvPr>
        </p:nvSpPr>
        <p:spPr/>
        <p:txBody>
          <a:bodyPr/>
          <a:lstStyle>
            <a:lvl1pPr>
              <a:defRPr/>
            </a:lvl1pPr>
          </a:lstStyle>
          <a:p>
            <a:pPr>
              <a:defRPr/>
            </a:pPr>
            <a:fld id="{377DBE16-C678-44A0-BF49-A771E2CB6F8A}"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45676067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Accessability slide master">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4B3BBB7-C858-C04E-832A-81B61E282D61}"/>
              </a:ext>
            </a:extLst>
          </p:cNvPr>
          <p:cNvSpPr>
            <a:spLocks noGrp="1"/>
          </p:cNvSpPr>
          <p:nvPr>
            <p:ph type="title"/>
          </p:nvPr>
        </p:nvSpPr>
        <p:spPr>
          <a:xfrm>
            <a:off x="0" y="720000"/>
            <a:ext cx="9906000" cy="1093788"/>
          </a:xfrm>
        </p:spPr>
        <p:txBody>
          <a:bodyPr anchor="t" anchorCtr="0">
            <a:normAutofit/>
          </a:bodyPr>
          <a:lstStyle>
            <a:lvl1pPr algn="ctr">
              <a:defRPr sz="3600"/>
            </a:lvl1pPr>
          </a:lstStyle>
          <a:p>
            <a:r>
              <a:rPr lang="en-GB" dirty="0"/>
              <a:t>Click to edit Master title style</a:t>
            </a:r>
            <a:endParaRPr lang="en-US" dirty="0"/>
          </a:p>
        </p:txBody>
      </p:sp>
    </p:spTree>
    <p:extLst>
      <p:ext uri="{BB962C8B-B14F-4D97-AF65-F5344CB8AC3E}">
        <p14:creationId xmlns:p14="http://schemas.microsoft.com/office/powerpoint/2010/main" val="24501830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Sign off with legal details">
    <p:spTree>
      <p:nvGrpSpPr>
        <p:cNvPr id="1" name=""/>
        <p:cNvGrpSpPr/>
        <p:nvPr/>
      </p:nvGrpSpPr>
      <p:grpSpPr>
        <a:xfrm>
          <a:off x="0" y="0"/>
          <a:ext cx="0" cy="0"/>
          <a:chOff x="0" y="0"/>
          <a:chExt cx="0" cy="0"/>
        </a:xfrm>
      </p:grpSpPr>
      <p:sp>
        <p:nvSpPr>
          <p:cNvPr id="2" name="Rectangle 6"/>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36" tIns="45671" rIns="91336" bIns="45671" anchor="ctr"/>
          <a:lstStyle/>
          <a:p>
            <a:pPr algn="ctr">
              <a:defRPr/>
            </a:pPr>
            <a:endParaRPr lang="en-GB" b="0" i="0" dirty="0">
              <a:solidFill>
                <a:srgbClr val="FFFFFF"/>
              </a:solidFill>
              <a:latin typeface="Arial" panose="020B0604020202020204" pitchFamily="34" charset="0"/>
            </a:endParaRPr>
          </a:p>
        </p:txBody>
      </p:sp>
      <p:pic>
        <p:nvPicPr>
          <p:cNvPr id="3" name="Picture 7" descr="LBG PPT Template Design_2007 update_v318.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729065" y="1844675"/>
            <a:ext cx="2663825" cy="3168650"/>
          </a:xfrm>
          <a:prstGeom prst="rect">
            <a:avLst/>
          </a:prstGeom>
          <a:noFill/>
          <a:ln w="9525">
            <a:noFill/>
            <a:miter lim="800000"/>
            <a:headEnd/>
            <a:tailEnd/>
          </a:ln>
        </p:spPr>
      </p:pic>
      <p:sp>
        <p:nvSpPr>
          <p:cNvPr id="4" name="TextBox 3"/>
          <p:cNvSpPr txBox="1"/>
          <p:nvPr/>
        </p:nvSpPr>
        <p:spPr>
          <a:xfrm>
            <a:off x="0" y="6196013"/>
            <a:ext cx="9906000" cy="215900"/>
          </a:xfrm>
          <a:prstGeom prst="rect">
            <a:avLst/>
          </a:prstGeom>
          <a:noFill/>
        </p:spPr>
        <p:txBody>
          <a:bodyPr lIns="91336" tIns="45671" rIns="91336" bIns="45671">
            <a:spAutoFit/>
          </a:bodyPr>
          <a:lstStyle/>
          <a:p>
            <a:pPr algn="ctr">
              <a:defRPr/>
            </a:pPr>
            <a:r>
              <a:rPr lang="en-GB" sz="800" dirty="0">
                <a:solidFill>
                  <a:srgbClr val="000000"/>
                </a:solidFill>
                <a:ea typeface="ＭＳ Ｐゴシック" pitchFamily="-65" charset="-128"/>
              </a:rPr>
              <a:t>© 2013 Lloyds Banking Group and its subsidiaries</a:t>
            </a:r>
            <a:endParaRPr lang="en-GB" sz="800" dirty="0">
              <a:solidFill>
                <a:srgbClr val="000000"/>
              </a:solidFill>
            </a:endParaRPr>
          </a:p>
        </p:txBody>
      </p:sp>
    </p:spTree>
    <p:extLst>
      <p:ext uri="{BB962C8B-B14F-4D97-AF65-F5344CB8AC3E}">
        <p14:creationId xmlns:p14="http://schemas.microsoft.com/office/powerpoint/2010/main" val="350685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lumn text without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0" indent="0">
              <a:spcBef>
                <a:spcPts val="0"/>
              </a:spcBef>
              <a:spcAft>
                <a:spcPts val="600"/>
              </a:spcAft>
              <a:buNone/>
              <a:defRPr sz="20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1579771E-06BA-44FE-B584-572508A8C13B}" type="slidenum">
              <a:rPr lang="en-GB"/>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lumn text with bullets">
    <p:spTree>
      <p:nvGrpSpPr>
        <p:cNvPr id="1" name=""/>
        <p:cNvGrpSpPr/>
        <p:nvPr/>
      </p:nvGrpSpPr>
      <p:grpSpPr>
        <a:xfrm>
          <a:off x="0" y="0"/>
          <a:ext cx="0" cy="0"/>
          <a:chOff x="0" y="0"/>
          <a:chExt cx="0" cy="0"/>
        </a:xfrm>
      </p:grpSpPr>
      <p:pic>
        <p:nvPicPr>
          <p:cNvPr id="5"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6" name="Straight Connector 8"/>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7" name="Straight Connector 9"/>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520963" y="1700824"/>
            <a:ext cx="3960000" cy="4525963"/>
          </a:xfrm>
        </p:spPr>
        <p:txBody>
          <a:bodyPr>
            <a:normAutofit/>
          </a:bodyPr>
          <a:lstStyle>
            <a:lvl1pPr marL="182489" indent="-182489">
              <a:spcBef>
                <a:spcPts val="0"/>
              </a:spcBef>
              <a:spcAft>
                <a:spcPts val="600"/>
              </a:spcAft>
              <a:buFont typeface="Arial" pitchFamily="34" charset="0"/>
              <a:buChar char="•"/>
              <a:defRPr sz="1800"/>
            </a:lvl1pPr>
            <a:lvl2pPr marL="361806" indent="-180901">
              <a:spcAft>
                <a:spcPts val="600"/>
              </a:spcAft>
              <a:buFont typeface="Arial" pitchFamily="34" charset="0"/>
              <a:buChar char="•"/>
              <a:defRPr sz="1600"/>
            </a:lvl2pPr>
            <a:lvl3pPr marL="542712" indent="-180901">
              <a:spcAft>
                <a:spcPts val="600"/>
              </a:spcAft>
              <a:buFont typeface="Arial" pitchFamily="34" charset="0"/>
              <a:buChar char="•"/>
              <a:defRPr sz="1400"/>
            </a:lvl3pPr>
            <a:lvl4pPr marL="714094" indent="-171383">
              <a:spcAft>
                <a:spcPts val="600"/>
              </a:spcAft>
              <a:buFont typeface="Arial" pitchFamily="34" charset="0"/>
              <a:buChar char="•"/>
              <a:defRPr sz="1400"/>
            </a:lvl4pPr>
            <a:lvl5pPr marL="894997" indent="-180901">
              <a:spcAft>
                <a:spcPts val="600"/>
              </a:spcAft>
              <a:buFont typeface="Arial" pitchFamily="34" charset="0"/>
              <a:buChar cha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6"/>
          <p:cNvSpPr>
            <a:spLocks noGrp="1"/>
          </p:cNvSpPr>
          <p:nvPr>
            <p:ph type="sldNum" sz="quarter" idx="10"/>
          </p:nvPr>
        </p:nvSpPr>
        <p:spPr/>
        <p:txBody>
          <a:bodyPr/>
          <a:lstStyle>
            <a:lvl1pPr>
              <a:defRPr/>
            </a:lvl1pPr>
          </a:lstStyle>
          <a:p>
            <a:pPr>
              <a:defRPr/>
            </a:pPr>
            <a:fld id="{9EE6A90F-0026-45C3-8DDF-8B6174732B20}" type="slidenum">
              <a:rPr lang="en-GB"/>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lumn text and image">
    <p:spTree>
      <p:nvGrpSpPr>
        <p:cNvPr id="1" name=""/>
        <p:cNvGrpSpPr/>
        <p:nvPr/>
      </p:nvGrpSpPr>
      <p:grpSpPr>
        <a:xfrm>
          <a:off x="0" y="0"/>
          <a:ext cx="0" cy="0"/>
          <a:chOff x="0" y="0"/>
          <a:chExt cx="0" cy="0"/>
        </a:xfrm>
      </p:grpSpPr>
      <p:pic>
        <p:nvPicPr>
          <p:cNvPr id="4" name="Picture 12" descr="LBG_vl_fc_p_c"/>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8832865" y="360365"/>
            <a:ext cx="835025" cy="995362"/>
          </a:xfrm>
          <a:prstGeom prst="rect">
            <a:avLst/>
          </a:prstGeom>
          <a:noFill/>
          <a:ln w="9525">
            <a:noFill/>
            <a:miter lim="800000"/>
            <a:headEnd/>
            <a:tailEnd/>
          </a:ln>
        </p:spPr>
      </p:pic>
      <p:cxnSp>
        <p:nvCxnSpPr>
          <p:cNvPr id="5" name="Straight Connector 10"/>
          <p:cNvCxnSpPr/>
          <p:nvPr/>
        </p:nvCxnSpPr>
        <p:spPr>
          <a:xfrm flipH="1">
            <a:off x="427043" y="1343025"/>
            <a:ext cx="8054976" cy="0"/>
          </a:xfrm>
          <a:prstGeom prst="line">
            <a:avLst/>
          </a:prstGeom>
          <a:ln w="20320"/>
        </p:spPr>
        <p:style>
          <a:lnRef idx="1">
            <a:schemeClr val="accent1"/>
          </a:lnRef>
          <a:fillRef idx="0">
            <a:schemeClr val="accent1"/>
          </a:fillRef>
          <a:effectRef idx="0">
            <a:schemeClr val="accent1"/>
          </a:effectRef>
          <a:fontRef idx="minor">
            <a:schemeClr val="tx1"/>
          </a:fontRef>
        </p:style>
      </p:cxnSp>
      <p:cxnSp>
        <p:nvCxnSpPr>
          <p:cNvPr id="6" name="Straight Connector 11"/>
          <p:cNvCxnSpPr/>
          <p:nvPr/>
        </p:nvCxnSpPr>
        <p:spPr>
          <a:xfrm flipH="1">
            <a:off x="8861427" y="6470650"/>
            <a:ext cx="660400" cy="0"/>
          </a:xfrm>
          <a:prstGeom prst="line">
            <a:avLst/>
          </a:prstGeom>
          <a:ln w="2032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aseline="0"/>
            </a:lvl1pPr>
          </a:lstStyle>
          <a:p>
            <a:r>
              <a:rPr lang="en-US" dirty="0"/>
              <a:t>Click to edit Master title style</a:t>
            </a:r>
            <a:endParaRPr lang="en-GB" dirty="0"/>
          </a:p>
        </p:txBody>
      </p:sp>
      <p:sp>
        <p:nvSpPr>
          <p:cNvPr id="3" name="Content Placeholder 2"/>
          <p:cNvSpPr>
            <a:spLocks noGrp="1"/>
          </p:cNvSpPr>
          <p:nvPr>
            <p:ph sz="half" idx="1"/>
          </p:nvPr>
        </p:nvSpPr>
        <p:spPr>
          <a:xfrm>
            <a:off x="416500" y="1699201"/>
            <a:ext cx="3960440" cy="4525963"/>
          </a:xfrm>
        </p:spPr>
        <p:txBody>
          <a:bodyPr>
            <a:normAutofit/>
          </a:bodyPr>
          <a:lstStyle>
            <a:lvl1pPr marL="0" indent="0">
              <a:spcBef>
                <a:spcPts val="0"/>
              </a:spcBef>
              <a:spcAft>
                <a:spcPts val="600"/>
              </a:spcAft>
              <a:buNone/>
              <a:defRPr sz="1800"/>
            </a:lvl1pPr>
            <a:lvl2pPr marL="0" indent="0">
              <a:buNone/>
              <a:defRPr sz="2400"/>
            </a:lvl2pPr>
            <a:lvl3pPr marL="0" indent="0">
              <a:buNone/>
              <a:defRPr sz="2000"/>
            </a:lvl3pPr>
            <a:lvl4pPr marL="0" indent="0">
              <a:buNone/>
              <a:defRPr sz="1800"/>
            </a:lvl4pPr>
            <a:lvl5pPr marL="0" indent="0">
              <a:buNone/>
              <a:defRPr sz="1800"/>
            </a:lvl5pPr>
            <a:lvl6pPr>
              <a:defRPr sz="1800"/>
            </a:lvl6pPr>
            <a:lvl7pPr>
              <a:defRPr sz="1800"/>
            </a:lvl7pPr>
            <a:lvl8pPr>
              <a:defRPr sz="1800"/>
            </a:lvl8pPr>
            <a:lvl9pPr>
              <a:defRPr sz="1800"/>
            </a:lvl9pPr>
          </a:lstStyle>
          <a:p>
            <a:pPr lvl="0"/>
            <a:r>
              <a:rPr lang="en-US" dirty="0"/>
              <a:t>Click to edit Master text styles</a:t>
            </a:r>
            <a:endParaRPr lang="en-GB" dirty="0"/>
          </a:p>
        </p:txBody>
      </p:sp>
      <p:sp>
        <p:nvSpPr>
          <p:cNvPr id="7" name="Slide Number Placeholder 6"/>
          <p:cNvSpPr>
            <a:spLocks noGrp="1"/>
          </p:cNvSpPr>
          <p:nvPr>
            <p:ph type="sldNum" sz="quarter" idx="10"/>
          </p:nvPr>
        </p:nvSpPr>
        <p:spPr/>
        <p:txBody>
          <a:bodyPr/>
          <a:lstStyle>
            <a:lvl1pPr>
              <a:defRPr/>
            </a:lvl1pPr>
          </a:lstStyle>
          <a:p>
            <a:pPr>
              <a:defRPr/>
            </a:pPr>
            <a:fld id="{26164056-D2B8-481E-B315-324684082DB6}" type="slidenum">
              <a:rPr lang="en-GB"/>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slideLayout" Target="../slideLayouts/slideLayout5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theme" Target="../theme/theme4.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b="0" i="0" dirty="0">
              <a:solidFill>
                <a:srgbClr val="0000FF"/>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788" r:id="rId15"/>
    <p:sldLayoutId id="2147483811"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26627"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0589AE54-360F-474D-AB99-8015EE03A5BB}" type="slidenum">
              <a:rPr lang="en-GB"/>
              <a:pPr>
                <a:defRPr/>
              </a:pPr>
              <a:t>‹#›</a:t>
            </a:fld>
            <a:endParaRPr lang="en-GB" dirty="0"/>
          </a:p>
        </p:txBody>
      </p:sp>
      <p:sp>
        <p:nvSpPr>
          <p:cNvPr id="3" name="hc" descr=" "/>
          <p:cNvSpPr txBox="1"/>
          <p:nvPr/>
        </p:nvSpPr>
        <p:spPr>
          <a:xfrm>
            <a:off x="0" y="14"/>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4" name="fc" descr=" "/>
          <p:cNvSpPr txBox="1"/>
          <p:nvPr/>
        </p:nvSpPr>
        <p:spPr>
          <a:xfrm>
            <a:off x="0" y="6484862"/>
            <a:ext cx="9906000" cy="276999"/>
          </a:xfrm>
          <a:prstGeom prst="rect">
            <a:avLst/>
          </a:prstGeom>
          <a:noFill/>
        </p:spPr>
        <p:txBody>
          <a:bodyPr vert="horz" wrap="square" lIns="91405" tIns="45701" rIns="91405" bIns="45701" rtlCol="0">
            <a:spAutoFit/>
          </a:bodyPr>
          <a:lstStyle/>
          <a:p>
            <a:pPr algn="ctr"/>
            <a:r>
              <a:rPr lang="en-GB" sz="1200">
                <a:solidFill>
                  <a:schemeClr val="bg1"/>
                </a:solidFill>
              </a:rPr>
              <a:t> </a:t>
            </a:r>
            <a:endParaRPr lang="en-GB" sz="1200" dirty="0">
              <a:solidFill>
                <a:schemeClr val="bg1"/>
              </a:solidFill>
            </a:endParaRP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b="0" i="0" dirty="0">
              <a:solidFill>
                <a:srgbClr val="0000FF"/>
              </a:solidFill>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789" r:id="rId15"/>
    <p:sldLayoutId id="2147483826"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7021" algn="l" rtl="0" fontAlgn="base">
        <a:spcBef>
          <a:spcPct val="0"/>
        </a:spcBef>
        <a:spcAft>
          <a:spcPct val="0"/>
        </a:spcAft>
        <a:defRPr sz="2600">
          <a:solidFill>
            <a:schemeClr val="accent1"/>
          </a:solidFill>
          <a:latin typeface="Arial" charset="0"/>
          <a:cs typeface="Arial" charset="0"/>
        </a:defRPr>
      </a:lvl6pPr>
      <a:lvl7pPr marL="914043" algn="l" rtl="0" fontAlgn="base">
        <a:spcBef>
          <a:spcPct val="0"/>
        </a:spcBef>
        <a:spcAft>
          <a:spcPct val="0"/>
        </a:spcAft>
        <a:defRPr sz="2600">
          <a:solidFill>
            <a:schemeClr val="accent1"/>
          </a:solidFill>
          <a:latin typeface="Arial" charset="0"/>
          <a:cs typeface="Arial" charset="0"/>
        </a:defRPr>
      </a:lvl7pPr>
      <a:lvl8pPr marL="1371061" algn="l" rtl="0" fontAlgn="base">
        <a:spcBef>
          <a:spcPct val="0"/>
        </a:spcBef>
        <a:spcAft>
          <a:spcPct val="0"/>
        </a:spcAft>
        <a:defRPr sz="2600">
          <a:solidFill>
            <a:schemeClr val="accent1"/>
          </a:solidFill>
          <a:latin typeface="Arial" charset="0"/>
          <a:cs typeface="Arial" charset="0"/>
        </a:defRPr>
      </a:lvl8pPr>
      <a:lvl9pPr marL="1828082" algn="l" rtl="0" fontAlgn="base">
        <a:spcBef>
          <a:spcPct val="0"/>
        </a:spcBef>
        <a:spcAft>
          <a:spcPct val="0"/>
        </a:spcAft>
        <a:defRPr sz="2600">
          <a:solidFill>
            <a:schemeClr val="accent1"/>
          </a:solidFill>
          <a:latin typeface="Arial" charset="0"/>
          <a:cs typeface="Arial" charset="0"/>
        </a:defRPr>
      </a:lvl9pPr>
    </p:titleStyle>
    <p:body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6504" y="174885"/>
            <a:ext cx="8064896" cy="1093878"/>
          </a:xfrm>
          <a:prstGeom prst="rect">
            <a:avLst/>
          </a:prstGeom>
        </p:spPr>
        <p:txBody>
          <a:bodyPr vert="horz" lIns="0" tIns="0" rIns="0" bIns="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16504" y="1700827"/>
            <a:ext cx="8064896" cy="4425355"/>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791556" y="6528154"/>
            <a:ext cx="727224" cy="216024"/>
          </a:xfrm>
          <a:prstGeom prst="rect">
            <a:avLst/>
          </a:prstGeom>
        </p:spPr>
        <p:txBody>
          <a:bodyPr vert="horz" lIns="0" tIns="0" rIns="0" bIns="0" rtlCol="0" anchor="t" anchorCtr="0"/>
          <a:lstStyle>
            <a:lvl1pPr algn="r">
              <a:defRPr sz="900">
                <a:solidFill>
                  <a:schemeClr val="tx1"/>
                </a:solidFill>
              </a:defRPr>
            </a:lvl1pPr>
          </a:lstStyle>
          <a:p>
            <a:pPr eaLnBrk="0" hangingPunct="0"/>
            <a:fld id="{CEE31768-F321-4AAF-8AE0-C4CD1ECF0978}" type="slidenum">
              <a:rPr lang="en-GB" smtClean="0">
                <a:solidFill>
                  <a:srgbClr val="000000"/>
                </a:solidFill>
                <a:ea typeface="ＭＳ Ｐゴシック" pitchFamily="-65" charset="-128"/>
                <a:cs typeface="+mn-cs"/>
              </a:rPr>
              <a:pPr eaLnBrk="0" hangingPunct="0"/>
              <a:t>‹#›</a:t>
            </a:fld>
            <a:endParaRPr lang="en-GB" dirty="0">
              <a:solidFill>
                <a:srgbClr val="000000"/>
              </a:solidFill>
              <a:ea typeface="ＭＳ Ｐゴシック" pitchFamily="-65" charset="-128"/>
              <a:cs typeface="+mn-cs"/>
            </a:endParaRPr>
          </a:p>
        </p:txBody>
      </p:sp>
      <p:sp>
        <p:nvSpPr>
          <p:cNvPr id="4" name="hc" descr=" "/>
          <p:cNvSpPr txBox="1"/>
          <p:nvPr/>
        </p:nvSpPr>
        <p:spPr>
          <a:xfrm>
            <a:off x="0" y="14"/>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
        <p:nvSpPr>
          <p:cNvPr id="5" name="fc" descr=" "/>
          <p:cNvSpPr txBox="1"/>
          <p:nvPr/>
        </p:nvSpPr>
        <p:spPr>
          <a:xfrm>
            <a:off x="0" y="6063222"/>
            <a:ext cx="9906000" cy="830997"/>
          </a:xfrm>
          <a:prstGeom prst="rect">
            <a:avLst/>
          </a:prstGeom>
          <a:noFill/>
        </p:spPr>
        <p:txBody>
          <a:bodyPr vert="horz" wrap="square" lIns="91405" tIns="45701" rIns="91405" bIns="45701" rtlCol="0">
            <a:spAutoFit/>
          </a:bodyPr>
          <a:lstStyle/>
          <a:p>
            <a:pPr algn="ctr" defTabSz="912457"/>
            <a:r>
              <a:rPr lang="en-GB" sz="4800">
                <a:solidFill>
                  <a:srgbClr val="000000"/>
                </a:solidFill>
                <a:ea typeface="+mn-ea"/>
                <a:cs typeface="+mn-cs"/>
              </a:rPr>
              <a:t> </a:t>
            </a:r>
            <a:endParaRPr lang="en-GB" sz="4800" dirty="0">
              <a:solidFill>
                <a:srgbClr val="000000"/>
              </a:solidFill>
              <a:ea typeface="+mn-ea"/>
              <a:cs typeface="+mn-cs"/>
            </a:endParaRPr>
          </a:p>
        </p:txBody>
      </p:sp>
      <p:sp>
        <p:nvSpPr>
          <p:cNvPr id="7"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b="0" i="0" dirty="0">
              <a:solidFill>
                <a:srgbClr val="0000FF"/>
              </a:solidFill>
              <a:latin typeface="Arial" panose="020B0604020202020204" pitchFamily="34" charset="0"/>
            </a:endParaRPr>
          </a:p>
        </p:txBody>
      </p:sp>
    </p:spTree>
    <p:extLst>
      <p:ext uri="{BB962C8B-B14F-4D97-AF65-F5344CB8AC3E}">
        <p14:creationId xmlns:p14="http://schemas.microsoft.com/office/powerpoint/2010/main" val="2966598575"/>
      </p:ext>
    </p:extLst>
  </p:cSld>
  <p:clrMap bg1="lt1" tx1="dk1" bg2="lt2" tx2="dk2" accent1="accent1" accent2="accent2" accent3="accent3" accent4="accent4" accent5="accent5" accent6="accent6" hlink="hlink" folHlink="folHlink"/>
  <p:sldLayoutIdLst>
    <p:sldLayoutId id="2147484051" r:id="rId1"/>
    <p:sldLayoutId id="2147484052" r:id="rId2"/>
    <p:sldLayoutId id="2147484053" r:id="rId3"/>
    <p:sldLayoutId id="2147484054" r:id="rId4"/>
    <p:sldLayoutId id="2147484055" r:id="rId5"/>
    <p:sldLayoutId id="2147484056" r:id="rId6"/>
    <p:sldLayoutId id="2147484057" r:id="rId7"/>
    <p:sldLayoutId id="2147484058" r:id="rId8"/>
    <p:sldLayoutId id="2147484059" r:id="rId9"/>
    <p:sldLayoutId id="2147484060" r:id="rId10"/>
    <p:sldLayoutId id="2147484061" r:id="rId11"/>
    <p:sldLayoutId id="2147484062" r:id="rId12"/>
    <p:sldLayoutId id="2147484063" r:id="rId13"/>
    <p:sldLayoutId id="2147484064" r:id="rId14"/>
    <p:sldLayoutId id="2147484065" r:id="rId15"/>
    <p:sldLayoutId id="2147484066" r:id="rId16"/>
    <p:sldLayoutId id="2147484067" r:id="rId17"/>
    <p:sldLayoutId id="2147484068" r:id="rId18"/>
    <p:sldLayoutId id="2147484069" r:id="rId19"/>
  </p:sldLayoutIdLst>
  <p:hf hdr="0" ftr="0" dt="0"/>
  <p:txStyles>
    <p:titleStyle>
      <a:lvl1pPr algn="l" defTabSz="914043" rtl="0" eaLnBrk="1" latinLnBrk="0" hangingPunct="1">
        <a:spcBef>
          <a:spcPct val="0"/>
        </a:spcBef>
        <a:buNone/>
        <a:defRPr sz="2600" kern="1200" cap="all" baseline="0">
          <a:solidFill>
            <a:schemeClr val="accent1"/>
          </a:solidFill>
          <a:latin typeface="Arial" pitchFamily="34" charset="0"/>
          <a:ea typeface="+mj-ea"/>
          <a:cs typeface="Arial" pitchFamily="34" charset="0"/>
        </a:defRPr>
      </a:lvl1pPr>
    </p:titleStyle>
    <p:bodyStyle>
      <a:lvl1pPr marL="182489" indent="-18248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1pPr>
      <a:lvl2pPr marL="742657" indent="-285639"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071142" indent="-157100"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59957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6593" indent="-228513" algn="l" defTabSz="914043"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43" rtl="0" eaLnBrk="1" latinLnBrk="0" hangingPunct="1">
        <a:defRPr sz="1800" kern="1200">
          <a:solidFill>
            <a:schemeClr val="tx1"/>
          </a:solidFill>
          <a:latin typeface="+mn-lt"/>
          <a:ea typeface="+mn-ea"/>
          <a:cs typeface="+mn-cs"/>
        </a:defRPr>
      </a:lvl1pPr>
      <a:lvl2pPr marL="457021" algn="l" defTabSz="914043" rtl="0" eaLnBrk="1" latinLnBrk="0" hangingPunct="1">
        <a:defRPr sz="1800" kern="1200">
          <a:solidFill>
            <a:schemeClr val="tx1"/>
          </a:solidFill>
          <a:latin typeface="+mn-lt"/>
          <a:ea typeface="+mn-ea"/>
          <a:cs typeface="+mn-cs"/>
        </a:defRPr>
      </a:lvl2pPr>
      <a:lvl3pPr marL="914043" algn="l" defTabSz="914043" rtl="0" eaLnBrk="1" latinLnBrk="0" hangingPunct="1">
        <a:defRPr sz="1800" kern="1200">
          <a:solidFill>
            <a:schemeClr val="tx1"/>
          </a:solidFill>
          <a:latin typeface="+mn-lt"/>
          <a:ea typeface="+mn-ea"/>
          <a:cs typeface="+mn-cs"/>
        </a:defRPr>
      </a:lvl3pPr>
      <a:lvl4pPr marL="1371061" algn="l" defTabSz="914043" rtl="0" eaLnBrk="1" latinLnBrk="0" hangingPunct="1">
        <a:defRPr sz="1800" kern="1200">
          <a:solidFill>
            <a:schemeClr val="tx1"/>
          </a:solidFill>
          <a:latin typeface="+mn-lt"/>
          <a:ea typeface="+mn-ea"/>
          <a:cs typeface="+mn-cs"/>
        </a:defRPr>
      </a:lvl4pPr>
      <a:lvl5pPr marL="1828082" algn="l" defTabSz="914043" rtl="0" eaLnBrk="1" latinLnBrk="0" hangingPunct="1">
        <a:defRPr sz="1800" kern="1200">
          <a:solidFill>
            <a:schemeClr val="tx1"/>
          </a:solidFill>
          <a:latin typeface="+mn-lt"/>
          <a:ea typeface="+mn-ea"/>
          <a:cs typeface="+mn-cs"/>
        </a:defRPr>
      </a:lvl5pPr>
      <a:lvl6pPr marL="2285100" algn="l" defTabSz="914043" rtl="0" eaLnBrk="1" latinLnBrk="0" hangingPunct="1">
        <a:defRPr sz="1800" kern="1200">
          <a:solidFill>
            <a:schemeClr val="tx1"/>
          </a:solidFill>
          <a:latin typeface="+mn-lt"/>
          <a:ea typeface="+mn-ea"/>
          <a:cs typeface="+mn-cs"/>
        </a:defRPr>
      </a:lvl6pPr>
      <a:lvl7pPr marL="2742126" algn="l" defTabSz="914043" rtl="0" eaLnBrk="1" latinLnBrk="0" hangingPunct="1">
        <a:defRPr sz="1800" kern="1200">
          <a:solidFill>
            <a:schemeClr val="tx1"/>
          </a:solidFill>
          <a:latin typeface="+mn-lt"/>
          <a:ea typeface="+mn-ea"/>
          <a:cs typeface="+mn-cs"/>
        </a:defRPr>
      </a:lvl7pPr>
      <a:lvl8pPr marL="3199143" algn="l" defTabSz="914043" rtl="0" eaLnBrk="1" latinLnBrk="0" hangingPunct="1">
        <a:defRPr sz="1800" kern="1200">
          <a:solidFill>
            <a:schemeClr val="tx1"/>
          </a:solidFill>
          <a:latin typeface="+mn-lt"/>
          <a:ea typeface="+mn-ea"/>
          <a:cs typeface="+mn-cs"/>
        </a:defRPr>
      </a:lvl8pPr>
      <a:lvl9pPr marL="3656164" algn="l" defTabSz="91404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5925" y="174629"/>
            <a:ext cx="8066088" cy="1093788"/>
          </a:xfrm>
          <a:prstGeom prst="rect">
            <a:avLst/>
          </a:prstGeom>
        </p:spPr>
        <p:txBody>
          <a:bodyPr vert="horz" lIns="0" tIns="0" rIns="0" bIns="0" rtlCol="0" anchor="ctr">
            <a:normAutofit/>
          </a:bodyPr>
          <a:lstStyle/>
          <a:p>
            <a:r>
              <a:rPr lang="en-US" dirty="0"/>
              <a:t>CLICK TO EDIT MASTER TITLE STYLE</a:t>
            </a:r>
            <a:endParaRPr lang="en-GB" dirty="0"/>
          </a:p>
        </p:txBody>
      </p:sp>
      <p:sp>
        <p:nvSpPr>
          <p:cNvPr id="9219" name="Text Placeholder 2"/>
          <p:cNvSpPr>
            <a:spLocks noGrp="1"/>
          </p:cNvSpPr>
          <p:nvPr>
            <p:ph type="body" idx="1"/>
          </p:nvPr>
        </p:nvSpPr>
        <p:spPr bwMode="auto">
          <a:xfrm>
            <a:off x="415925" y="1700216"/>
            <a:ext cx="8066088" cy="4425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791576" y="6527800"/>
            <a:ext cx="727075" cy="215900"/>
          </a:xfrm>
          <a:prstGeom prst="rect">
            <a:avLst/>
          </a:prstGeom>
        </p:spPr>
        <p:txBody>
          <a:bodyPr vert="horz" lIns="0" tIns="0" rIns="0" bIns="0" rtlCol="0" anchor="t" anchorCtr="0"/>
          <a:lstStyle>
            <a:lvl1pPr algn="r">
              <a:defRPr sz="900">
                <a:solidFill>
                  <a:schemeClr val="tx1"/>
                </a:solidFill>
              </a:defRPr>
            </a:lvl1pPr>
          </a:lstStyle>
          <a:p>
            <a:pPr>
              <a:defRPr/>
            </a:pPr>
            <a:fld id="{D2092A0C-ADCC-45B9-87A3-495C3EC12A41}" type="slidenum">
              <a:rPr lang="en-GB">
                <a:solidFill>
                  <a:srgbClr val="000000"/>
                </a:solidFill>
              </a:rPr>
              <a:pPr>
                <a:defRPr/>
              </a:pPr>
              <a:t>‹#›</a:t>
            </a:fld>
            <a:endParaRPr lang="en-GB" dirty="0">
              <a:solidFill>
                <a:srgbClr val="000000"/>
              </a:solidFill>
            </a:endParaRPr>
          </a:p>
        </p:txBody>
      </p:sp>
      <p:sp>
        <p:nvSpPr>
          <p:cNvPr id="3" name="hc" descr=" "/>
          <p:cNvSpPr txBox="1"/>
          <p:nvPr/>
        </p:nvSpPr>
        <p:spPr>
          <a:xfrm>
            <a:off x="0" y="17"/>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4" name="fc" descr=" "/>
          <p:cNvSpPr txBox="1"/>
          <p:nvPr/>
        </p:nvSpPr>
        <p:spPr>
          <a:xfrm>
            <a:off x="0" y="6484866"/>
            <a:ext cx="9906000" cy="276999"/>
          </a:xfrm>
          <a:prstGeom prst="rect">
            <a:avLst/>
          </a:prstGeom>
          <a:noFill/>
        </p:spPr>
        <p:txBody>
          <a:bodyPr vert="horz" wrap="square" lIns="91336" tIns="45671" rIns="91336" bIns="45671" rtlCol="0">
            <a:spAutoFit/>
          </a:bodyPr>
          <a:lstStyle/>
          <a:p>
            <a:pPr algn="ctr"/>
            <a:r>
              <a:rPr lang="en-GB" sz="1200" dirty="0">
                <a:solidFill>
                  <a:srgbClr val="FFFFFF"/>
                </a:solidFill>
              </a:rPr>
              <a:t> </a:t>
            </a:r>
          </a:p>
        </p:txBody>
      </p:sp>
      <p:sp>
        <p:nvSpPr>
          <p:cNvPr id="5" name="MSIPCMContentMarking" descr="{&quot;HashCode&quot;:-1995325415,&quot;Placement&quot;:&quot;Header&quot;}"/>
          <p:cNvSpPr txBox="1"/>
          <p:nvPr userDrawn="1"/>
        </p:nvSpPr>
        <p:spPr>
          <a:xfrm>
            <a:off x="0" y="55929"/>
            <a:ext cx="1681718" cy="184666"/>
          </a:xfrm>
          <a:prstGeom prst="rect">
            <a:avLst/>
          </a:prstGeom>
          <a:noFill/>
        </p:spPr>
        <p:txBody>
          <a:bodyPr vert="horz" wrap="square" lIns="0" tIns="0" rIns="0" bIns="0" rtlCol="0" anchor="ctr" anchorCtr="1">
            <a:spAutoFit/>
          </a:bodyPr>
          <a:lstStyle/>
          <a:p>
            <a:pPr algn="l">
              <a:spcBef>
                <a:spcPct val="0"/>
              </a:spcBef>
              <a:spcAft>
                <a:spcPct val="0"/>
              </a:spcAft>
            </a:pPr>
            <a:endParaRPr lang="en-GB" sz="1200" b="0" i="0" dirty="0">
              <a:solidFill>
                <a:srgbClr val="0000FF"/>
              </a:solidFill>
              <a:latin typeface="Arial" panose="020B0604020202020204" pitchFamily="34" charset="0"/>
            </a:endParaRPr>
          </a:p>
        </p:txBody>
      </p:sp>
    </p:spTree>
    <p:extLst>
      <p:ext uri="{BB962C8B-B14F-4D97-AF65-F5344CB8AC3E}">
        <p14:creationId xmlns:p14="http://schemas.microsoft.com/office/powerpoint/2010/main" val="202329614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 id="2147484142" r:id="rId16"/>
  </p:sldLayoutIdLst>
  <p:hf hdr="0" ftr="0" dt="0"/>
  <p:txStyles>
    <p:titleStyle>
      <a:lvl1pPr algn="l" rtl="0" eaLnBrk="0" fontAlgn="base" hangingPunct="0">
        <a:spcBef>
          <a:spcPct val="0"/>
        </a:spcBef>
        <a:spcAft>
          <a:spcPct val="0"/>
        </a:spcAft>
        <a:defRPr sz="2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p:titleStyle>
    <p:bodyStyle>
      <a:lvl1pPr marL="182352" indent="-18235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089" indent="-285422"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0339" indent="-156985"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8369"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5034" indent="-22834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1717"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39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5062"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740" indent="-228340" algn="l" defTabSz="91335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359" rtl="0" eaLnBrk="1" latinLnBrk="0" hangingPunct="1">
        <a:defRPr sz="1800" kern="1200">
          <a:solidFill>
            <a:schemeClr val="tx1"/>
          </a:solidFill>
          <a:latin typeface="+mn-lt"/>
          <a:ea typeface="+mn-ea"/>
          <a:cs typeface="+mn-cs"/>
        </a:defRPr>
      </a:lvl1pPr>
      <a:lvl2pPr marL="456676" algn="l" defTabSz="913359" rtl="0" eaLnBrk="1" latinLnBrk="0" hangingPunct="1">
        <a:defRPr sz="1800" kern="1200">
          <a:solidFill>
            <a:schemeClr val="tx1"/>
          </a:solidFill>
          <a:latin typeface="+mn-lt"/>
          <a:ea typeface="+mn-ea"/>
          <a:cs typeface="+mn-cs"/>
        </a:defRPr>
      </a:lvl2pPr>
      <a:lvl3pPr marL="913359" algn="l" defTabSz="913359" rtl="0" eaLnBrk="1" latinLnBrk="0" hangingPunct="1">
        <a:defRPr sz="1800" kern="1200">
          <a:solidFill>
            <a:schemeClr val="tx1"/>
          </a:solidFill>
          <a:latin typeface="+mn-lt"/>
          <a:ea typeface="+mn-ea"/>
          <a:cs typeface="+mn-cs"/>
        </a:defRPr>
      </a:lvl3pPr>
      <a:lvl4pPr marL="1370031" algn="l" defTabSz="913359" rtl="0" eaLnBrk="1" latinLnBrk="0" hangingPunct="1">
        <a:defRPr sz="1800" kern="1200">
          <a:solidFill>
            <a:schemeClr val="tx1"/>
          </a:solidFill>
          <a:latin typeface="+mn-lt"/>
          <a:ea typeface="+mn-ea"/>
          <a:cs typeface="+mn-cs"/>
        </a:defRPr>
      </a:lvl4pPr>
      <a:lvl5pPr marL="1826700" algn="l" defTabSz="913359" rtl="0" eaLnBrk="1" latinLnBrk="0" hangingPunct="1">
        <a:defRPr sz="1800" kern="1200">
          <a:solidFill>
            <a:schemeClr val="tx1"/>
          </a:solidFill>
          <a:latin typeface="+mn-lt"/>
          <a:ea typeface="+mn-ea"/>
          <a:cs typeface="+mn-cs"/>
        </a:defRPr>
      </a:lvl5pPr>
      <a:lvl6pPr marL="2283365" algn="l" defTabSz="913359" rtl="0" eaLnBrk="1" latinLnBrk="0" hangingPunct="1">
        <a:defRPr sz="1800" kern="1200">
          <a:solidFill>
            <a:schemeClr val="tx1"/>
          </a:solidFill>
          <a:latin typeface="+mn-lt"/>
          <a:ea typeface="+mn-ea"/>
          <a:cs typeface="+mn-cs"/>
        </a:defRPr>
      </a:lvl6pPr>
      <a:lvl7pPr marL="2740070" algn="l" defTabSz="913359" rtl="0" eaLnBrk="1" latinLnBrk="0" hangingPunct="1">
        <a:defRPr sz="1800" kern="1200">
          <a:solidFill>
            <a:schemeClr val="tx1"/>
          </a:solidFill>
          <a:latin typeface="+mn-lt"/>
          <a:ea typeface="+mn-ea"/>
          <a:cs typeface="+mn-cs"/>
        </a:defRPr>
      </a:lvl7pPr>
      <a:lvl8pPr marL="3196727" algn="l" defTabSz="913359" rtl="0" eaLnBrk="1" latinLnBrk="0" hangingPunct="1">
        <a:defRPr sz="1800" kern="1200">
          <a:solidFill>
            <a:schemeClr val="tx1"/>
          </a:solidFill>
          <a:latin typeface="+mn-lt"/>
          <a:ea typeface="+mn-ea"/>
          <a:cs typeface="+mn-cs"/>
        </a:defRPr>
      </a:lvl8pPr>
      <a:lvl9pPr marL="3653404" algn="l" defTabSz="91335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6.xml"/><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6.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66.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66.xml"/><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6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66.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6.xml"/><Relationship Id="rId4"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66.xml"/><Relationship Id="rId4" Type="http://schemas.openxmlformats.org/officeDocument/2006/relationships/image" Target="../media/image2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loyds Bank logo">
            <a:extLst>
              <a:ext uri="{FF2B5EF4-FFF2-40B4-BE49-F238E27FC236}">
                <a16:creationId xmlns:a16="http://schemas.microsoft.com/office/drawing/2014/main" id="{DFF45E69-A396-9244-A63F-7AAAA038C575}"/>
              </a:ext>
            </a:extLst>
          </p:cNvPr>
          <p:cNvPicPr>
            <a:picLocks noChangeAspect="1"/>
          </p:cNvPicPr>
          <p:nvPr/>
        </p:nvPicPr>
        <p:blipFill>
          <a:blip r:embed="rId3"/>
          <a:stretch>
            <a:fillRect/>
          </a:stretch>
        </p:blipFill>
        <p:spPr>
          <a:xfrm>
            <a:off x="0" y="0"/>
            <a:ext cx="9906000" cy="6858000"/>
          </a:xfrm>
          <a:prstGeom prst="rect">
            <a:avLst/>
          </a:prstGeom>
        </p:spPr>
      </p:pic>
      <p:pic>
        <p:nvPicPr>
          <p:cNvPr id="11" name="Picture 10" descr="Young money formerly pfeg &#10;FINANCIAL EDUCATION QUALITY MARK&#10;RECOMMENDED FINANCIAL EDUCATION RESOURCE&#10;Assessed by independent experts &#10;Supported By the Money Advice Service&#10;Issue No. 0152 | Issue Date: January 2023">
            <a:extLst>
              <a:ext uri="{FF2B5EF4-FFF2-40B4-BE49-F238E27FC236}">
                <a16:creationId xmlns:a16="http://schemas.microsoft.com/office/drawing/2014/main" id="{5956E349-E205-E749-AFD0-D9BCA97A8F78}"/>
              </a:ext>
            </a:extLst>
          </p:cNvPr>
          <p:cNvPicPr>
            <a:picLocks noChangeAspect="1"/>
          </p:cNvPicPr>
          <p:nvPr/>
        </p:nvPicPr>
        <p:blipFill>
          <a:blip r:embed="rId4"/>
          <a:srcRect/>
          <a:stretch/>
        </p:blipFill>
        <p:spPr>
          <a:xfrm>
            <a:off x="446261" y="333652"/>
            <a:ext cx="1463632" cy="1109979"/>
          </a:xfrm>
          <a:prstGeom prst="rect">
            <a:avLst/>
          </a:prstGeom>
        </p:spPr>
      </p:pic>
      <p:sp>
        <p:nvSpPr>
          <p:cNvPr id="9" name="TextBox 8">
            <a:extLst>
              <a:ext uri="{FF2B5EF4-FFF2-40B4-BE49-F238E27FC236}">
                <a16:creationId xmlns:a16="http://schemas.microsoft.com/office/drawing/2014/main" id="{E11505AB-A6AC-FE42-BCFB-CB304C500C12}"/>
              </a:ext>
            </a:extLst>
          </p:cNvPr>
          <p:cNvSpPr txBox="1"/>
          <p:nvPr/>
        </p:nvSpPr>
        <p:spPr>
          <a:xfrm>
            <a:off x="468000" y="1767344"/>
            <a:ext cx="4776927" cy="338554"/>
          </a:xfrm>
          <a:prstGeom prst="rect">
            <a:avLst/>
          </a:prstGeom>
          <a:noFill/>
        </p:spPr>
        <p:txBody>
          <a:bodyPr wrap="square" lIns="0" tIns="0" rIns="0" bIns="0" rtlCol="0">
            <a:spAutoFit/>
          </a:bodyPr>
          <a:lstStyle/>
          <a:p>
            <a:r>
              <a:rPr lang="en-US" sz="2200" dirty="0">
                <a:solidFill>
                  <a:schemeClr val="bg1"/>
                </a:solidFill>
              </a:rPr>
              <a:t>Let’s talk about money</a:t>
            </a:r>
          </a:p>
        </p:txBody>
      </p:sp>
      <p:sp>
        <p:nvSpPr>
          <p:cNvPr id="8" name="Title 7">
            <a:extLst>
              <a:ext uri="{FF2B5EF4-FFF2-40B4-BE49-F238E27FC236}">
                <a16:creationId xmlns:a16="http://schemas.microsoft.com/office/drawing/2014/main" id="{CA5D587B-8F50-5B4C-A2A3-60AA4B5F8D23}"/>
              </a:ext>
            </a:extLst>
          </p:cNvPr>
          <p:cNvSpPr txBox="1">
            <a:spLocks noGrp="1"/>
          </p:cNvSpPr>
          <p:nvPr>
            <p:ph type="title" idx="4294967295"/>
          </p:nvPr>
        </p:nvSpPr>
        <p:spPr>
          <a:xfrm>
            <a:off x="468000" y="2231175"/>
            <a:ext cx="692339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t>Independent living</a:t>
            </a:r>
            <a:b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br>
            <a:r>
              <a:rPr kumimoji="0" lang="en-US" sz="4000" b="1" i="0" u="none" strike="noStrike" kern="1200" cap="none" spc="0" normalizeH="0" baseline="0" noProof="0" dirty="0">
                <a:ln>
                  <a:noFill/>
                </a:ln>
                <a:solidFill>
                  <a:schemeClr val="bg1"/>
                </a:solidFill>
                <a:effectLst/>
                <a:uLnTx/>
                <a:uFillTx/>
                <a:latin typeface="Arial" charset="0"/>
                <a:ea typeface="ＭＳ Ｐゴシック"/>
                <a:cs typeface="ＭＳ Ｐゴシック"/>
              </a:rPr>
              <a:t>Managing living expenses</a:t>
            </a:r>
          </a:p>
        </p:txBody>
      </p:sp>
      <p:sp>
        <p:nvSpPr>
          <p:cNvPr id="7" name="TextBox 6">
            <a:extLst>
              <a:ext uri="{FF2B5EF4-FFF2-40B4-BE49-F238E27FC236}">
                <a16:creationId xmlns:a16="http://schemas.microsoft.com/office/drawing/2014/main" id="{A28E96C0-CD1A-AC4D-ABA0-ED178591F82E}"/>
              </a:ext>
            </a:extLst>
          </p:cNvPr>
          <p:cNvSpPr txBox="1"/>
          <p:nvPr/>
        </p:nvSpPr>
        <p:spPr>
          <a:xfrm>
            <a:off x="528113" y="5842238"/>
            <a:ext cx="7555831" cy="184666"/>
          </a:xfrm>
          <a:prstGeom prst="rect">
            <a:avLst/>
          </a:prstGeom>
          <a:noFill/>
        </p:spPr>
        <p:txBody>
          <a:bodyPr wrap="square" lIns="0" tIns="0" rIns="0" bIns="0" rtlCol="0">
            <a:spAutoFit/>
          </a:bodyPr>
          <a:lstStyle/>
          <a:p>
            <a:r>
              <a:rPr lang="en-GB" sz="1200" dirty="0">
                <a:solidFill>
                  <a:schemeClr val="bg1"/>
                </a:solidFill>
              </a:rPr>
              <a:t>This material is intended for information purposes only and does not constitute advice or a recommendation.</a:t>
            </a:r>
          </a:p>
        </p:txBody>
      </p:sp>
    </p:spTree>
    <p:extLst>
      <p:ext uri="{BB962C8B-B14F-4D97-AF65-F5344CB8AC3E}">
        <p14:creationId xmlns:p14="http://schemas.microsoft.com/office/powerpoint/2010/main" val="37048407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DCFDB-9028-8249-98E6-72D8CB837D3C}"/>
              </a:ext>
            </a:extLst>
          </p:cNvPr>
          <p:cNvSpPr>
            <a:spLocks noGrp="1"/>
          </p:cNvSpPr>
          <p:nvPr>
            <p:ph type="title"/>
          </p:nvPr>
        </p:nvSpPr>
        <p:spPr>
          <a:xfrm>
            <a:off x="468000" y="468000"/>
            <a:ext cx="2966575" cy="1648183"/>
          </a:xfrm>
        </p:spPr>
        <p:txBody>
          <a:bodyPr>
            <a:noAutofit/>
          </a:bodyPr>
          <a:lstStyle/>
          <a:p>
            <a:pPr algn="l"/>
            <a:r>
              <a:rPr lang="en-US" sz="1400" cap="none" dirty="0">
                <a:solidFill>
                  <a:srgbClr val="024731"/>
                </a:solidFill>
                <a:latin typeface="Arial" charset="0"/>
                <a:ea typeface="ＭＳ Ｐゴシック"/>
              </a:rPr>
              <a:t>Activity C</a:t>
            </a:r>
            <a:br>
              <a:rPr lang="en-US" sz="1400" cap="none" dirty="0">
                <a:solidFill>
                  <a:srgbClr val="024731"/>
                </a:solidFill>
                <a:latin typeface="Arial" charset="0"/>
                <a:ea typeface="ＭＳ Ｐゴシック"/>
              </a:rPr>
            </a:br>
            <a:br>
              <a:rPr lang="en-US" sz="2100" cap="none" dirty="0">
                <a:solidFill>
                  <a:srgbClr val="024731"/>
                </a:solidFill>
                <a:ea typeface="ＭＳ Ｐゴシック"/>
              </a:rPr>
            </a:br>
            <a:r>
              <a:rPr lang="en-GB" sz="3200" cap="none" dirty="0">
                <a:solidFill>
                  <a:srgbClr val="00864F"/>
                </a:solidFill>
              </a:rPr>
              <a:t>The next move? My first home</a:t>
            </a:r>
            <a:endParaRPr lang="en-US" sz="3200" cap="none" dirty="0">
              <a:solidFill>
                <a:srgbClr val="00864F"/>
              </a:solidFill>
            </a:endParaRPr>
          </a:p>
        </p:txBody>
      </p:sp>
      <p:sp>
        <p:nvSpPr>
          <p:cNvPr id="3" name="Rectangle 2">
            <a:extLst>
              <a:ext uri="{FF2B5EF4-FFF2-40B4-BE49-F238E27FC236}">
                <a16:creationId xmlns:a16="http://schemas.microsoft.com/office/drawing/2014/main" id="{BA8BE510-C3C6-7546-A1D2-8DE4910818BA}"/>
              </a:ext>
            </a:extLst>
          </p:cNvPr>
          <p:cNvSpPr/>
          <p:nvPr/>
        </p:nvSpPr>
        <p:spPr>
          <a:xfrm>
            <a:off x="467999" y="2418461"/>
            <a:ext cx="3197029" cy="1846659"/>
          </a:xfrm>
          <a:prstGeom prst="rect">
            <a:avLst/>
          </a:prstGeom>
        </p:spPr>
        <p:txBody>
          <a:bodyPr lIns="0" tIns="0" rIns="0" bIns="0">
            <a:noAutofit/>
          </a:bodyPr>
          <a:lstStyle/>
          <a:p>
            <a:pPr>
              <a:spcAft>
                <a:spcPts val="1200"/>
              </a:spcAft>
            </a:pPr>
            <a:r>
              <a:rPr lang="en-GB" sz="2000" dirty="0">
                <a:solidFill>
                  <a:srgbClr val="78B637"/>
                </a:solidFill>
              </a:rPr>
              <a:t>Let’s compare our answers.</a:t>
            </a:r>
          </a:p>
          <a:p>
            <a:pPr>
              <a:spcAft>
                <a:spcPts val="1200"/>
              </a:spcAft>
            </a:pPr>
            <a:r>
              <a:rPr lang="en-GB" sz="1800" dirty="0"/>
              <a:t>Do you know which of these are ‘no choice’ expenses and which are ‘your choice’?</a:t>
            </a:r>
          </a:p>
        </p:txBody>
      </p:sp>
      <p:pic>
        <p:nvPicPr>
          <p:cNvPr id="5" name="Picture 4" descr="image of the table from the resource sheet to show the essential and non essential payments per each living situation ">
            <a:extLst>
              <a:ext uri="{FF2B5EF4-FFF2-40B4-BE49-F238E27FC236}">
                <a16:creationId xmlns:a16="http://schemas.microsoft.com/office/drawing/2014/main" id="{725F50EC-5CC6-8B49-992A-30C8EB3F7EFC}"/>
              </a:ext>
            </a:extLst>
          </p:cNvPr>
          <p:cNvPicPr>
            <a:picLocks noChangeAspect="1"/>
          </p:cNvPicPr>
          <p:nvPr/>
        </p:nvPicPr>
        <p:blipFill>
          <a:blip r:embed="rId2"/>
          <a:srcRect/>
          <a:stretch/>
        </p:blipFill>
        <p:spPr>
          <a:xfrm>
            <a:off x="4021631" y="1055650"/>
            <a:ext cx="5334048" cy="5221860"/>
          </a:xfrm>
          <a:prstGeom prst="rect">
            <a:avLst/>
          </a:prstGeom>
        </p:spPr>
      </p:pic>
    </p:spTree>
    <p:extLst>
      <p:ext uri="{BB962C8B-B14F-4D97-AF65-F5344CB8AC3E}">
        <p14:creationId xmlns:p14="http://schemas.microsoft.com/office/powerpoint/2010/main" val="3445504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468000" y="468000"/>
            <a:ext cx="7466631" cy="1852413"/>
          </a:xfrm>
        </p:spPr>
        <p:txBody>
          <a:bodyPr>
            <a:noAutofit/>
          </a:bodyPr>
          <a:lstStyle/>
          <a:p>
            <a:pPr algn="l" eaLnBrk="1" hangingPunct="1"/>
            <a:r>
              <a:rPr lang="en-US" sz="1400" cap="none" dirty="0">
                <a:solidFill>
                  <a:srgbClr val="024731"/>
                </a:solidFill>
                <a:latin typeface="Arial" charset="0"/>
                <a:ea typeface="ＭＳ Ｐゴシック"/>
              </a:rPr>
              <a:t>Activity C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cap="none" dirty="0">
                <a:solidFill>
                  <a:srgbClr val="00864F"/>
                </a:solidFill>
                <a:ea typeface="ＭＳ Ｐゴシック"/>
              </a:rPr>
              <a:t>The next move? My first home</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p>
        </p:txBody>
      </p:sp>
      <p:sp>
        <p:nvSpPr>
          <p:cNvPr id="6" name="Content Placeholder 6">
            <a:extLst>
              <a:ext uri="{FF2B5EF4-FFF2-40B4-BE49-F238E27FC236}">
                <a16:creationId xmlns:a16="http://schemas.microsoft.com/office/drawing/2014/main" id="{7D8F7441-3DF8-F240-90CF-04904B674520}"/>
              </a:ext>
            </a:extLst>
          </p:cNvPr>
          <p:cNvSpPr txBox="1">
            <a:spLocks/>
          </p:cNvSpPr>
          <p:nvPr/>
        </p:nvSpPr>
        <p:spPr>
          <a:xfrm>
            <a:off x="1" y="2440800"/>
            <a:ext cx="6609600" cy="4417200"/>
          </a:xfrm>
          <a:prstGeom prst="rect">
            <a:avLst/>
          </a:prstGeom>
          <a:solidFill>
            <a:srgbClr val="2178B0"/>
          </a:solidFill>
        </p:spPr>
        <p:txBody>
          <a:bodyPr lIns="468000" tIns="0" rIns="360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To help you manage your money, it is important to understand the costs associated with living independently, and be able to differentiate between essential and non essential. </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Your spending habits may need to change to achieve a goal. This may include saving for a house deposit.</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 may want to consider putting money aside regularly for any unexpected events.</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There are lots of tools and organisations that can help you to make informed choices about managing your money.</a:t>
            </a:r>
          </a:p>
        </p:txBody>
      </p:sp>
      <p:pic>
        <p:nvPicPr>
          <p:cNvPr id="8" name="Picture 7" descr="image of a young man looking at his phone">
            <a:extLst>
              <a:ext uri="{FF2B5EF4-FFF2-40B4-BE49-F238E27FC236}">
                <a16:creationId xmlns:a16="http://schemas.microsoft.com/office/drawing/2014/main" id="{8B8989B9-BB2F-414B-BF91-EBA385F62D5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6609601" y="2440800"/>
            <a:ext cx="3296398" cy="4417200"/>
          </a:xfrm>
          <a:prstGeom prst="rect">
            <a:avLst/>
          </a:prstGeom>
        </p:spPr>
      </p:pic>
    </p:spTree>
    <p:extLst>
      <p:ext uri="{BB962C8B-B14F-4D97-AF65-F5344CB8AC3E}">
        <p14:creationId xmlns:p14="http://schemas.microsoft.com/office/powerpoint/2010/main" val="1118564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3DF5F-5528-6F4F-AE85-B4B60D7B1E9F}"/>
              </a:ext>
            </a:extLst>
          </p:cNvPr>
          <p:cNvSpPr>
            <a:spLocks noGrp="1"/>
          </p:cNvSpPr>
          <p:nvPr>
            <p:ph type="title"/>
          </p:nvPr>
        </p:nvSpPr>
        <p:spPr>
          <a:xfrm>
            <a:off x="-1" y="3066744"/>
            <a:ext cx="9906000" cy="1093788"/>
          </a:xfrm>
        </p:spPr>
        <p:txBody>
          <a:bodyPr>
            <a:normAutofit/>
          </a:bodyPr>
          <a:lstStyle/>
          <a:p>
            <a:pPr lvl="0" eaLnBrk="1" hangingPunct="1"/>
            <a:r>
              <a:rPr lang="en-GB" sz="5400" cap="none" dirty="0">
                <a:solidFill>
                  <a:srgbClr val="00864F"/>
                </a:solidFill>
                <a:ea typeface="ＭＳ Ｐゴシック"/>
              </a:rPr>
              <a:t>Thank you!</a:t>
            </a:r>
            <a:endParaRPr lang="en-US" dirty="0"/>
          </a:p>
        </p:txBody>
      </p:sp>
      <p:pic>
        <p:nvPicPr>
          <p:cNvPr id="27" name="Picture 26" descr="Lloyds Bank logo">
            <a:extLst>
              <a:ext uri="{FF2B5EF4-FFF2-40B4-BE49-F238E27FC236}">
                <a16:creationId xmlns:a16="http://schemas.microsoft.com/office/drawing/2014/main" id="{65FCEFC9-FD25-FD4C-8224-601E709B91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9578" y="317241"/>
            <a:ext cx="1386843" cy="1254166"/>
          </a:xfrm>
          <a:prstGeom prst="rect">
            <a:avLst/>
          </a:prstGeom>
        </p:spPr>
      </p:pic>
    </p:spTree>
    <p:extLst>
      <p:ext uri="{BB962C8B-B14F-4D97-AF65-F5344CB8AC3E}">
        <p14:creationId xmlns:p14="http://schemas.microsoft.com/office/powerpoint/2010/main" val="1639139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DFFB8-F233-EC4B-936C-CB37C99F4551}"/>
              </a:ext>
            </a:extLst>
          </p:cNvPr>
          <p:cNvSpPr>
            <a:spLocks noGrp="1"/>
          </p:cNvSpPr>
          <p:nvPr>
            <p:ph type="title"/>
          </p:nvPr>
        </p:nvSpPr>
        <p:spPr>
          <a:xfrm>
            <a:off x="284479" y="304799"/>
            <a:ext cx="3059655" cy="6248399"/>
          </a:xfrm>
          <a:solidFill>
            <a:srgbClr val="024731"/>
          </a:solidFill>
        </p:spPr>
        <p:txBody>
          <a:bodyPr lIns="360000" tIns="648000">
            <a:noAutofit/>
          </a:bodyPr>
          <a:lstStyle/>
          <a:p>
            <a:pPr lvl="0" algn="l" eaLnBrk="1" hangingPunct="1">
              <a:lnSpc>
                <a:spcPts val="3800"/>
              </a:lnSpc>
            </a:pPr>
            <a:r>
              <a:rPr lang="en-US" cap="none" dirty="0">
                <a:solidFill>
                  <a:schemeClr val="bg1"/>
                </a:solidFill>
                <a:ea typeface="ＭＳ Ｐゴシック"/>
              </a:rPr>
              <a:t>Introduction</a:t>
            </a:r>
            <a:endParaRPr lang="en-US" dirty="0">
              <a:solidFill>
                <a:schemeClr val="bg1"/>
              </a:solidFill>
            </a:endParaRPr>
          </a:p>
        </p:txBody>
      </p:sp>
      <p:pic>
        <p:nvPicPr>
          <p:cNvPr id="6" name="Picture 5" descr="image of young woman on her phone">
            <a:extLst>
              <a:ext uri="{FF2B5EF4-FFF2-40B4-BE49-F238E27FC236}">
                <a16:creationId xmlns:a16="http://schemas.microsoft.com/office/drawing/2014/main" id="{D9560033-8A1A-D54D-AA9B-492FE105C481}"/>
              </a:ext>
            </a:extLst>
          </p:cNvPr>
          <p:cNvPicPr>
            <a:picLocks noChangeAspect="1"/>
          </p:cNvPicPr>
          <p:nvPr/>
        </p:nvPicPr>
        <p:blipFill>
          <a:blip r:embed="rId3"/>
          <a:srcRect/>
          <a:stretch/>
        </p:blipFill>
        <p:spPr>
          <a:xfrm>
            <a:off x="3334728" y="306342"/>
            <a:ext cx="6296090" cy="6245315"/>
          </a:xfrm>
          <a:prstGeom prst="rect">
            <a:avLst/>
          </a:prstGeom>
        </p:spPr>
      </p:pic>
      <p:sp>
        <p:nvSpPr>
          <p:cNvPr id="14" name="TextBox 13">
            <a:extLst>
              <a:ext uri="{FF2B5EF4-FFF2-40B4-BE49-F238E27FC236}">
                <a16:creationId xmlns:a16="http://schemas.microsoft.com/office/drawing/2014/main" id="{21315468-20A9-1D41-BA9E-117A765D2554}"/>
              </a:ext>
            </a:extLst>
          </p:cNvPr>
          <p:cNvSpPr txBox="1"/>
          <p:nvPr/>
        </p:nvSpPr>
        <p:spPr>
          <a:xfrm>
            <a:off x="653434" y="1674464"/>
            <a:ext cx="2690700" cy="1107996"/>
          </a:xfrm>
          <a:prstGeom prst="rect">
            <a:avLst/>
          </a:prstGeom>
          <a:noFill/>
        </p:spPr>
        <p:txBody>
          <a:bodyPr wrap="square" lIns="0" tIns="0" rIns="0" bIns="0" rtlCol="0">
            <a:spAutoFit/>
          </a:bodyPr>
          <a:lstStyle/>
          <a:p>
            <a:r>
              <a:rPr lang="en-US" dirty="0">
                <a:solidFill>
                  <a:schemeClr val="bg1"/>
                </a:solidFill>
              </a:rPr>
              <a:t>Today you will be learning about:</a:t>
            </a:r>
          </a:p>
          <a:p>
            <a:pPr marL="0" indent="0">
              <a:buNone/>
            </a:pPr>
            <a:endParaRPr lang="en-US" dirty="0">
              <a:solidFill>
                <a:schemeClr val="bg1"/>
              </a:solidFill>
            </a:endParaRPr>
          </a:p>
        </p:txBody>
      </p:sp>
      <p:sp>
        <p:nvSpPr>
          <p:cNvPr id="16" name="TextBox 15">
            <a:extLst>
              <a:ext uri="{FF2B5EF4-FFF2-40B4-BE49-F238E27FC236}">
                <a16:creationId xmlns:a16="http://schemas.microsoft.com/office/drawing/2014/main" id="{EB0B6028-0E1B-0F41-9C1B-452EE85C8C90}"/>
              </a:ext>
            </a:extLst>
          </p:cNvPr>
          <p:cNvSpPr txBox="1"/>
          <p:nvPr/>
        </p:nvSpPr>
        <p:spPr>
          <a:xfrm>
            <a:off x="511194" y="3429000"/>
            <a:ext cx="5351126" cy="2866166"/>
          </a:xfrm>
          <a:prstGeom prst="rect">
            <a:avLst/>
          </a:prstGeom>
          <a:solidFill>
            <a:srgbClr val="006C32">
              <a:alpha val="90000"/>
            </a:srgbClr>
          </a:solidFill>
          <a:ln w="38100">
            <a:noFill/>
          </a:ln>
        </p:spPr>
        <p:txBody>
          <a:bodyPr wrap="square" lIns="360000" tIns="360000" rIns="360000" bIns="360000" rtlCol="0" anchor="ctr" anchorCtr="0">
            <a:noAutofit/>
          </a:bodyPr>
          <a:lstStyle/>
          <a:p>
            <a:pPr marL="270900" indent="-270900">
              <a:spcAft>
                <a:spcPts val="1200"/>
              </a:spcAft>
              <a:buFont typeface="Wingdings" pitchFamily="2" charset="2"/>
              <a:buChar char="§"/>
            </a:pPr>
            <a:r>
              <a:rPr lang="en-GB" sz="2000" dirty="0">
                <a:solidFill>
                  <a:schemeClr val="bg1"/>
                </a:solidFill>
                <a:latin typeface="Arial" panose="020B0604020202020204" pitchFamily="34" charset="0"/>
                <a:cs typeface="Arial" panose="020B0604020202020204" pitchFamily="34" charset="0"/>
              </a:rPr>
              <a:t>Moving out – what will it cost?</a:t>
            </a:r>
          </a:p>
          <a:p>
            <a:pPr marL="270900" indent="-270900">
              <a:spcAft>
                <a:spcPts val="1200"/>
              </a:spcAft>
              <a:buFont typeface="Wingdings" pitchFamily="2" charset="2"/>
              <a:buChar char="§"/>
            </a:pPr>
            <a:r>
              <a:rPr lang="en-GB" sz="2000" dirty="0">
                <a:solidFill>
                  <a:schemeClr val="bg1"/>
                </a:solidFill>
                <a:latin typeface="Arial" panose="020B0604020202020204" pitchFamily="34" charset="0"/>
                <a:cs typeface="Arial" panose="020B0604020202020204" pitchFamily="34" charset="0"/>
              </a:rPr>
              <a:t>Balancing the budget.</a:t>
            </a:r>
          </a:p>
          <a:p>
            <a:pPr marL="270900" indent="-270900">
              <a:spcAft>
                <a:spcPts val="1200"/>
              </a:spcAft>
              <a:buFont typeface="Wingdings" pitchFamily="2" charset="2"/>
              <a:buChar char="§"/>
            </a:pPr>
            <a:r>
              <a:rPr lang="en-GB" sz="2000" dirty="0">
                <a:solidFill>
                  <a:schemeClr val="bg1"/>
                </a:solidFill>
                <a:latin typeface="Arial" panose="020B0604020202020204" pitchFamily="34" charset="0"/>
                <a:cs typeface="Arial" panose="020B0604020202020204" pitchFamily="34" charset="0"/>
              </a:rPr>
              <a:t>The next move – owning or renting? </a:t>
            </a:r>
          </a:p>
        </p:txBody>
      </p:sp>
    </p:spTree>
    <p:extLst>
      <p:ext uri="{BB962C8B-B14F-4D97-AF65-F5344CB8AC3E}">
        <p14:creationId xmlns:p14="http://schemas.microsoft.com/office/powerpoint/2010/main" val="2482457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8000" y="468000"/>
            <a:ext cx="3168811" cy="1661983"/>
          </a:xfrm>
        </p:spPr>
        <p:txBody>
          <a:bodyPr>
            <a:noAutofit/>
          </a:bodyPr>
          <a:lstStyle/>
          <a:p>
            <a:pPr lvl="0" algn="l" eaLnBrk="1" hangingPunct="1"/>
            <a:r>
              <a:rPr lang="en-US" sz="1400" cap="none" dirty="0">
                <a:solidFill>
                  <a:srgbClr val="024731"/>
                </a:solidFill>
                <a:latin typeface="Arial" charset="0"/>
                <a:ea typeface="ＭＳ Ｐゴシック"/>
              </a:rPr>
              <a:t>Activity A</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US" sz="3200" cap="none" dirty="0">
                <a:solidFill>
                  <a:srgbClr val="00864F"/>
                </a:solidFill>
                <a:ea typeface="ＭＳ Ｐゴシック"/>
              </a:rPr>
              <a:t>Moving out – what will it cost?</a:t>
            </a:r>
            <a:endParaRPr lang="en-US" sz="3200" dirty="0"/>
          </a:p>
        </p:txBody>
      </p:sp>
      <p:sp>
        <p:nvSpPr>
          <p:cNvPr id="6" name="TextBox 5">
            <a:extLst>
              <a:ext uri="{FF2B5EF4-FFF2-40B4-BE49-F238E27FC236}">
                <a16:creationId xmlns:a16="http://schemas.microsoft.com/office/drawing/2014/main" id="{4A3999C8-A939-8A45-A0EC-F8D21E348C45}"/>
              </a:ext>
              <a:ext uri="{C183D7F6-B498-43B3-948B-1728B52AA6E4}">
                <adec:decorative xmlns:adec="http://schemas.microsoft.com/office/drawing/2017/decorative" val="1"/>
              </a:ext>
            </a:extLst>
          </p:cNvPr>
          <p:cNvSpPr txBox="1"/>
          <p:nvPr/>
        </p:nvSpPr>
        <p:spPr>
          <a:xfrm>
            <a:off x="4146000" y="0"/>
            <a:ext cx="5760000" cy="6858000"/>
          </a:xfrm>
          <a:prstGeom prst="rect">
            <a:avLst/>
          </a:prstGeom>
          <a:solidFill>
            <a:srgbClr val="2178B0"/>
          </a:solidFill>
        </p:spPr>
        <p:txBody>
          <a:bodyPr wrap="square" lIns="468000" tIns="468000" rIns="468000" bIns="468000" rtlCol="0" anchor="t" anchorCtr="0">
            <a:noAutofit/>
          </a:bodyPr>
          <a:lstStyle/>
          <a:p>
            <a:pPr>
              <a:spcAft>
                <a:spcPts val="1200"/>
              </a:spcAft>
            </a:pPr>
            <a:endParaRPr lang="en-GB" sz="1600" dirty="0">
              <a:solidFill>
                <a:schemeClr val="bg1"/>
              </a:solidFill>
            </a:endParaRPr>
          </a:p>
        </p:txBody>
      </p:sp>
      <p:sp>
        <p:nvSpPr>
          <p:cNvPr id="9" name="Content Placeholder 6">
            <a:extLst>
              <a:ext uri="{FF2B5EF4-FFF2-40B4-BE49-F238E27FC236}">
                <a16:creationId xmlns:a16="http://schemas.microsoft.com/office/drawing/2014/main" id="{257241D2-6BA5-C24B-A2D1-B961D4E954B0}"/>
              </a:ext>
            </a:extLst>
          </p:cNvPr>
          <p:cNvSpPr txBox="1">
            <a:spLocks/>
          </p:cNvSpPr>
          <p:nvPr/>
        </p:nvSpPr>
        <p:spPr>
          <a:xfrm>
            <a:off x="467999" y="3384103"/>
            <a:ext cx="7419769" cy="3025244"/>
          </a:xfrm>
          <a:prstGeom prst="rect">
            <a:avLst/>
          </a:prstGeom>
          <a:solidFill>
            <a:srgbClr val="0D5595"/>
          </a:solidFill>
        </p:spPr>
        <p:txBody>
          <a:bodyPr lIns="360000" tIns="360000" rIns="360000" bIns="36000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spcAft>
                <a:spcPts val="1200"/>
              </a:spcAft>
              <a:buFont typeface="+mj-lt"/>
              <a:buAutoNum type="arabicPeriod"/>
            </a:pPr>
            <a:r>
              <a:rPr lang="en-GB" sz="2000" dirty="0">
                <a:solidFill>
                  <a:schemeClr val="bg1"/>
                </a:solidFill>
              </a:rPr>
              <a:t>What are the pros and cons of living independently?</a:t>
            </a:r>
          </a:p>
          <a:p>
            <a:pPr marL="457200" indent="-457200">
              <a:spcAft>
                <a:spcPts val="1200"/>
              </a:spcAft>
              <a:buFont typeface="+mj-lt"/>
              <a:buAutoNum type="arabicPeriod"/>
            </a:pPr>
            <a:r>
              <a:rPr lang="en-GB" sz="2000" dirty="0">
                <a:solidFill>
                  <a:schemeClr val="bg1"/>
                </a:solidFill>
              </a:rPr>
              <a:t>What do you use your money for now if you live with family, carers or friends? </a:t>
            </a:r>
          </a:p>
          <a:p>
            <a:pPr marL="457200" indent="-457200">
              <a:spcAft>
                <a:spcPts val="1200"/>
              </a:spcAft>
              <a:buFont typeface="+mj-lt"/>
              <a:buAutoNum type="arabicPeriod"/>
            </a:pPr>
            <a:r>
              <a:rPr lang="en-GB" sz="2000" dirty="0">
                <a:solidFill>
                  <a:schemeClr val="bg1"/>
                </a:solidFill>
              </a:rPr>
              <a:t>When you live independently, there are lots of things that cost money. In your groups, discuss and write down all of the things that you can think of that you will need to pay for.</a:t>
            </a:r>
          </a:p>
        </p:txBody>
      </p:sp>
      <p:pic>
        <p:nvPicPr>
          <p:cNvPr id="8" name="Picture 7" descr="illustration of a block of flats">
            <a:extLst>
              <a:ext uri="{FF2B5EF4-FFF2-40B4-BE49-F238E27FC236}">
                <a16:creationId xmlns:a16="http://schemas.microsoft.com/office/drawing/2014/main" id="{DD2ECCBC-CA34-0C4D-8647-DF6DDA33D2BF}"/>
              </a:ext>
            </a:extLst>
          </p:cNvPr>
          <p:cNvPicPr>
            <a:picLocks noChangeAspect="1"/>
          </p:cNvPicPr>
          <p:nvPr/>
        </p:nvPicPr>
        <p:blipFill>
          <a:blip r:embed="rId3"/>
          <a:stretch>
            <a:fillRect/>
          </a:stretch>
        </p:blipFill>
        <p:spPr>
          <a:xfrm>
            <a:off x="5570970" y="991136"/>
            <a:ext cx="1320800" cy="1790700"/>
          </a:xfrm>
          <a:prstGeom prst="rect">
            <a:avLst/>
          </a:prstGeom>
        </p:spPr>
      </p:pic>
      <p:pic>
        <p:nvPicPr>
          <p:cNvPr id="4" name="Picture 3" descr="illustration of a house">
            <a:extLst>
              <a:ext uri="{FF2B5EF4-FFF2-40B4-BE49-F238E27FC236}">
                <a16:creationId xmlns:a16="http://schemas.microsoft.com/office/drawing/2014/main" id="{DF39CCF7-1D91-734D-95B7-561C4F9E0AB1}"/>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7324291" y="2051170"/>
            <a:ext cx="859900" cy="730666"/>
          </a:xfrm>
          <a:prstGeom prst="rect">
            <a:avLst/>
          </a:prstGeom>
        </p:spPr>
      </p:pic>
    </p:spTree>
    <p:extLst>
      <p:ext uri="{BB962C8B-B14F-4D97-AF65-F5344CB8AC3E}">
        <p14:creationId xmlns:p14="http://schemas.microsoft.com/office/powerpoint/2010/main" val="108045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D97C18-7F5F-0D4E-954F-4FEF52A23346}"/>
              </a:ext>
            </a:extLst>
          </p:cNvPr>
          <p:cNvSpPr>
            <a:spLocks noGrp="1"/>
          </p:cNvSpPr>
          <p:nvPr>
            <p:ph type="title"/>
          </p:nvPr>
        </p:nvSpPr>
        <p:spPr>
          <a:xfrm>
            <a:off x="468000" y="467999"/>
            <a:ext cx="9438000" cy="1813727"/>
          </a:xfrm>
        </p:spPr>
        <p:txBody>
          <a:bodyPr>
            <a:normAutofit fontScale="90000"/>
          </a:bodyPr>
          <a:lstStyle/>
          <a:p>
            <a:pPr algn="l" eaLnBrk="1" hangingPunct="1"/>
            <a:r>
              <a:rPr lang="en-US" sz="1400" cap="none" dirty="0">
                <a:solidFill>
                  <a:srgbClr val="024731"/>
                </a:solidFill>
                <a:latin typeface="Arial" charset="0"/>
                <a:ea typeface="ＭＳ Ｐゴシック"/>
              </a:rPr>
              <a:t>Activity A – round up</a:t>
            </a:r>
            <a:br>
              <a:rPr lang="en-US" sz="1400" cap="none" dirty="0">
                <a:solidFill>
                  <a:srgbClr val="024731"/>
                </a:solidFill>
                <a:latin typeface="Arial" charset="0"/>
                <a:ea typeface="ＭＳ Ｐゴシック"/>
              </a:rPr>
            </a:br>
            <a:br>
              <a:rPr lang="en-US" sz="2100" cap="none" dirty="0">
                <a:solidFill>
                  <a:srgbClr val="000000"/>
                </a:solidFill>
                <a:latin typeface="Arial" charset="0"/>
                <a:ea typeface="ＭＳ Ｐゴシック"/>
              </a:rPr>
            </a:br>
            <a:r>
              <a:rPr lang="en-US" sz="4000" cap="none" dirty="0">
                <a:solidFill>
                  <a:srgbClr val="00864F"/>
                </a:solidFill>
                <a:ea typeface="ＭＳ Ｐゴシック"/>
              </a:rPr>
              <a:t>Moving out – what will it cost?</a:t>
            </a:r>
            <a:br>
              <a:rPr lang="en-US" sz="3200" cap="none" dirty="0">
                <a:solidFill>
                  <a:srgbClr val="00864F"/>
                </a:solidFill>
                <a:ea typeface="ＭＳ Ｐゴシック"/>
              </a:rPr>
            </a:br>
            <a:br>
              <a:rPr lang="en-US" sz="1600" cap="none" dirty="0">
                <a:solidFill>
                  <a:srgbClr val="000000"/>
                </a:solidFill>
                <a:latin typeface="Arial" charset="0"/>
                <a:ea typeface="ＭＳ Ｐゴシック"/>
              </a:rPr>
            </a:br>
            <a:r>
              <a:rPr lang="en-US" cap="none" dirty="0">
                <a:solidFill>
                  <a:srgbClr val="00864F"/>
                </a:solidFill>
                <a:ea typeface="ＭＳ Ｐゴシック"/>
              </a:rPr>
              <a:t>Key learning:</a:t>
            </a:r>
            <a:endParaRPr lang="en-GB" dirty="0">
              <a:solidFill>
                <a:srgbClr val="00864F"/>
              </a:solidFill>
            </a:endParaRPr>
          </a:p>
        </p:txBody>
      </p:sp>
      <p:sp>
        <p:nvSpPr>
          <p:cNvPr id="26" name="Content Placeholder 6">
            <a:extLst>
              <a:ext uri="{FF2B5EF4-FFF2-40B4-BE49-F238E27FC236}">
                <a16:creationId xmlns:a16="http://schemas.microsoft.com/office/drawing/2014/main" id="{630B42D4-8E16-1247-AFAC-0DD4DC4E9B87}"/>
              </a:ext>
            </a:extLst>
          </p:cNvPr>
          <p:cNvSpPr txBox="1">
            <a:spLocks/>
          </p:cNvSpPr>
          <p:nvPr/>
        </p:nvSpPr>
        <p:spPr>
          <a:xfrm>
            <a:off x="-2" y="2448000"/>
            <a:ext cx="6609600" cy="4417200"/>
          </a:xfrm>
          <a:prstGeom prst="rect">
            <a:avLst/>
          </a:prstGeom>
          <a:solidFill>
            <a:srgbClr val="2178B0"/>
          </a:solidFill>
        </p:spPr>
        <p:txBody>
          <a:bodyPr lIns="468000" tIns="0" rIns="468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It is important to be clear about why you want to live independently. </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 need to know what you will have to pay for if you start to live independently.</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You may have to register for or set up utility bills and Council Tax when you live independently. </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Explore the different payment options for bill payments, as some may work out more cost-effective than others.</a:t>
            </a:r>
          </a:p>
          <a:p>
            <a:pPr marL="270000" lvl="0" indent="-270000" defTabSz="457200" eaLnBrk="1" fontAlgn="auto" hangingPunct="1">
              <a:spcBef>
                <a:spcPts val="0"/>
              </a:spcBef>
              <a:spcAft>
                <a:spcPts val="1200"/>
              </a:spcAft>
              <a:buFont typeface="Wingdings" pitchFamily="2" charset="2"/>
              <a:buChar char="§"/>
            </a:pPr>
            <a:r>
              <a:rPr lang="en-GB" sz="2000" dirty="0">
                <a:solidFill>
                  <a:schemeClr val="bg1"/>
                </a:solidFill>
                <a:cs typeface="+mn-cs"/>
              </a:rPr>
              <a:t>Consider separating bills and income. </a:t>
            </a:r>
            <a:endParaRPr lang="en-US" sz="2000" dirty="0">
              <a:solidFill>
                <a:schemeClr val="bg1"/>
              </a:solidFill>
              <a:cs typeface="+mn-cs"/>
            </a:endParaRPr>
          </a:p>
        </p:txBody>
      </p:sp>
      <p:pic>
        <p:nvPicPr>
          <p:cNvPr id="31" name="Picture 30" descr="image of a young man holding his phone">
            <a:extLst>
              <a:ext uri="{FF2B5EF4-FFF2-40B4-BE49-F238E27FC236}">
                <a16:creationId xmlns:a16="http://schemas.microsoft.com/office/drawing/2014/main" id="{3635D24A-879C-0C46-8760-39006B7D8F8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609599" y="2448000"/>
            <a:ext cx="3296402" cy="4417201"/>
          </a:xfrm>
          <a:prstGeom prst="rect">
            <a:avLst/>
          </a:prstGeom>
        </p:spPr>
      </p:pic>
    </p:spTree>
    <p:extLst>
      <p:ext uri="{BB962C8B-B14F-4D97-AF65-F5344CB8AC3E}">
        <p14:creationId xmlns:p14="http://schemas.microsoft.com/office/powerpoint/2010/main" val="96244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0D8AF-DCB5-BE4C-9956-A2C238331534}"/>
              </a:ext>
            </a:extLst>
          </p:cNvPr>
          <p:cNvSpPr txBox="1">
            <a:spLocks/>
          </p:cNvSpPr>
          <p:nvPr/>
        </p:nvSpPr>
        <p:spPr>
          <a:xfrm>
            <a:off x="467140" y="468000"/>
            <a:ext cx="3591904" cy="1174946"/>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3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The balancing act</a:t>
            </a:r>
            <a:endParaRPr lang="en-US" sz="3200" dirty="0"/>
          </a:p>
        </p:txBody>
      </p:sp>
      <p:sp>
        <p:nvSpPr>
          <p:cNvPr id="11" name="TextBox 10">
            <a:extLst>
              <a:ext uri="{FF2B5EF4-FFF2-40B4-BE49-F238E27FC236}">
                <a16:creationId xmlns:a16="http://schemas.microsoft.com/office/drawing/2014/main" id="{3F0E10C3-9809-C74D-AA0F-D40B91A9563A}"/>
              </a:ext>
            </a:extLst>
          </p:cNvPr>
          <p:cNvSpPr txBox="1"/>
          <p:nvPr/>
        </p:nvSpPr>
        <p:spPr>
          <a:xfrm>
            <a:off x="5586000" y="0"/>
            <a:ext cx="4320000" cy="6858000"/>
          </a:xfrm>
          <a:prstGeom prst="rect">
            <a:avLst/>
          </a:prstGeom>
          <a:solidFill>
            <a:srgbClr val="00864F"/>
          </a:solidFill>
        </p:spPr>
        <p:txBody>
          <a:bodyPr wrap="square" lIns="468000" tIns="1080000" rIns="756000" bIns="468000" rtlCol="0" anchor="t" anchorCtr="0">
            <a:noAutofit/>
          </a:bodyPr>
          <a:lstStyle/>
          <a:p>
            <a:pPr lvl="0" indent="-270000" defTabSz="457200" fontAlgn="auto">
              <a:spcBef>
                <a:spcPts val="0"/>
              </a:spcBef>
              <a:spcAft>
                <a:spcPts val="1200"/>
              </a:spcAft>
            </a:pPr>
            <a:r>
              <a:rPr lang="en-GB" sz="2200" dirty="0">
                <a:solidFill>
                  <a:schemeClr val="bg1"/>
                </a:solidFill>
                <a:latin typeface="Arial" panose="020B0604020202020204" pitchFamily="34" charset="0"/>
                <a:ea typeface="+mn-ea"/>
                <a:cs typeface="+mn-cs"/>
              </a:rPr>
              <a:t>In your groups, did you answer these questions? </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How much will it cost Jed each month to live independently?</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How much more is it than living at home? </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Can he afford to live independently?</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Is Jed managing his money well? </a:t>
            </a:r>
          </a:p>
          <a:p>
            <a:pPr marL="180000" lvl="0" indent="-180000" defTabSz="457200" fontAlgn="auto">
              <a:spcBef>
                <a:spcPts val="0"/>
              </a:spcBef>
              <a:spcAft>
                <a:spcPts val="1200"/>
              </a:spcAft>
              <a:buFont typeface="Wingdings" pitchFamily="2" charset="2"/>
              <a:buChar char="§"/>
            </a:pPr>
            <a:r>
              <a:rPr lang="en-GB" sz="2000" dirty="0">
                <a:solidFill>
                  <a:schemeClr val="bg1"/>
                </a:solidFill>
                <a:latin typeface="Arial" panose="020B0604020202020204" pitchFamily="34" charset="0"/>
                <a:ea typeface="+mn-ea"/>
                <a:cs typeface="+mn-cs"/>
              </a:rPr>
              <a:t>Is there anything he hasn’t thought of?</a:t>
            </a:r>
          </a:p>
        </p:txBody>
      </p:sp>
      <p:graphicFrame>
        <p:nvGraphicFramePr>
          <p:cNvPr id="5" name="Table 4" descr="image of the table from the resource sheet - this is for the participants to fill out Jed's expenditure per month and compare it to his income per month">
            <a:extLst>
              <a:ext uri="{FF2B5EF4-FFF2-40B4-BE49-F238E27FC236}">
                <a16:creationId xmlns:a16="http://schemas.microsoft.com/office/drawing/2014/main" id="{C63B752A-4647-2544-A636-68B42BB01BC1}"/>
              </a:ext>
            </a:extLst>
          </p:cNvPr>
          <p:cNvGraphicFramePr>
            <a:graphicFrameLocks noGrp="1"/>
          </p:cNvGraphicFramePr>
          <p:nvPr>
            <p:extLst>
              <p:ext uri="{D42A27DB-BD31-4B8C-83A1-F6EECF244321}">
                <p14:modId xmlns:p14="http://schemas.microsoft.com/office/powerpoint/2010/main" val="63904102"/>
              </p:ext>
            </p:extLst>
          </p:nvPr>
        </p:nvGraphicFramePr>
        <p:xfrm>
          <a:off x="467140" y="1800000"/>
          <a:ext cx="4614847" cy="3651606"/>
        </p:xfrm>
        <a:graphic>
          <a:graphicData uri="http://schemas.openxmlformats.org/drawingml/2006/table">
            <a:tbl>
              <a:tblPr firstRow="1">
                <a:effectLst>
                  <a:outerShdw blurRad="50800" dist="38100" dir="2700000" algn="tl" rotWithShape="0">
                    <a:prstClr val="black">
                      <a:alpha val="40000"/>
                    </a:prstClr>
                  </a:outerShdw>
                </a:effectLst>
                <a:tableStyleId>{21E4AEA4-8DFA-4A89-87EB-49C32662AFE0}</a:tableStyleId>
              </a:tblPr>
              <a:tblGrid>
                <a:gridCol w="1488040">
                  <a:extLst>
                    <a:ext uri="{9D8B030D-6E8A-4147-A177-3AD203B41FA5}">
                      <a16:colId xmlns:a16="http://schemas.microsoft.com/office/drawing/2014/main" val="3452236354"/>
                    </a:ext>
                  </a:extLst>
                </a:gridCol>
                <a:gridCol w="817757">
                  <a:extLst>
                    <a:ext uri="{9D8B030D-6E8A-4147-A177-3AD203B41FA5}">
                      <a16:colId xmlns:a16="http://schemas.microsoft.com/office/drawing/2014/main" val="4085362801"/>
                    </a:ext>
                  </a:extLst>
                </a:gridCol>
                <a:gridCol w="1413712">
                  <a:extLst>
                    <a:ext uri="{9D8B030D-6E8A-4147-A177-3AD203B41FA5}">
                      <a16:colId xmlns:a16="http://schemas.microsoft.com/office/drawing/2014/main" val="1780746532"/>
                    </a:ext>
                  </a:extLst>
                </a:gridCol>
                <a:gridCol w="895338">
                  <a:extLst>
                    <a:ext uri="{9D8B030D-6E8A-4147-A177-3AD203B41FA5}">
                      <a16:colId xmlns:a16="http://schemas.microsoft.com/office/drawing/2014/main" val="2122759596"/>
                    </a:ext>
                  </a:extLst>
                </a:gridCol>
              </a:tblGrid>
              <a:tr h="375606">
                <a:tc>
                  <a:txBody>
                    <a:bodyPr/>
                    <a:lstStyle/>
                    <a:p>
                      <a:pPr algn="ctr"/>
                      <a:r>
                        <a:rPr lang="en-US" sz="800" dirty="0">
                          <a:latin typeface="Arial" panose="020B0604020202020204" pitchFamily="34" charset="0"/>
                          <a:cs typeface="Arial" panose="020B0604020202020204" pitchFamily="34" charset="0"/>
                        </a:rPr>
                        <a:t>Jed’s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income</a:t>
                      </a:r>
                    </a:p>
                  </a:txBody>
                  <a:tcPr marL="0" marR="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comes in</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Jed’s expenditure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per month</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goes out</a:t>
                      </a:r>
                    </a:p>
                  </a:txBody>
                  <a:tcPr marL="0" marR="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extLst>
                  <a:ext uri="{0D108BD9-81ED-4DB2-BD59-A6C34878D82A}">
                    <a16:rowId xmlns:a16="http://schemas.microsoft.com/office/drawing/2014/main" val="3237914742"/>
                  </a:ext>
                </a:extLst>
              </a:tr>
              <a:tr h="252000">
                <a:tc rowSpan="2">
                  <a:txBody>
                    <a:bodyPr/>
                    <a:lstStyle/>
                    <a:p>
                      <a:r>
                        <a:rPr lang="en-US" sz="800" dirty="0">
                          <a:latin typeface="Arial" panose="020B0604020202020204" pitchFamily="34" charset="0"/>
                          <a:cs typeface="Arial" panose="020B0604020202020204" pitchFamily="34" charset="0"/>
                        </a:rPr>
                        <a:t>Trainee online game developer</a:t>
                      </a:r>
                    </a:p>
                    <a:p>
                      <a:r>
                        <a:rPr lang="en-US" sz="800" dirty="0">
                          <a:latin typeface="Arial" panose="020B0604020202020204" pitchFamily="34" charset="0"/>
                          <a:cs typeface="Arial" panose="020B0604020202020204" pitchFamily="34" charset="0"/>
                        </a:rPr>
                        <a:t>Monthly income (net pay)</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a:r>
                        <a:rPr lang="en-US" sz="800" b="0" dirty="0">
                          <a:latin typeface="Arial" panose="020B0604020202020204" pitchFamily="34" charset="0"/>
                          <a:cs typeface="Arial" panose="020B0604020202020204" pitchFamily="34" charset="0"/>
                        </a:rPr>
                        <a:t>£1100.00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Rent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96144"/>
                  </a:ext>
                </a:extLst>
              </a:tr>
              <a:tr h="252000">
                <a:tc vMerge="1">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24731"/>
                      </a:solidFill>
                      <a:prstDash val="solid"/>
                      <a:round/>
                      <a:headEnd type="none" w="med" len="med"/>
                      <a:tailEnd type="none" w="med" len="med"/>
                    </a:lnT>
                    <a:lnB w="3175" cap="flat" cmpd="sng" algn="ctr">
                      <a:solidFill>
                        <a:srgbClr val="0247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800" b="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3175" cap="flat" cmpd="sng" algn="ctr">
                      <a:solidFill>
                        <a:srgbClr val="024731"/>
                      </a:solidFill>
                      <a:prstDash val="solid"/>
                      <a:round/>
                      <a:headEnd type="none" w="med" len="med"/>
                      <a:tailEnd type="none" w="med" len="med"/>
                    </a:lnT>
                    <a:lnB w="3175" cap="flat" cmpd="sng" algn="ctr">
                      <a:solidFill>
                        <a:srgbClr val="0247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Council Tax</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769870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Water</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73721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Gas/Electric (dual fuel)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913873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package / broadband / mobile phone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991928"/>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a:t>
                      </a:r>
                      <a:r>
                        <a:rPr lang="en-US" sz="800" dirty="0" err="1">
                          <a:latin typeface="Arial" panose="020B0604020202020204" pitchFamily="34" charset="0"/>
                          <a:cs typeface="Arial" panose="020B0604020202020204" pitchFamily="34" charset="0"/>
                        </a:rPr>
                        <a:t>licence</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412073"/>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Contents insurance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779657"/>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Food/shared consumables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692377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err="1">
                          <a:latin typeface="Arial" panose="020B0604020202020204" pitchFamily="34" charset="0"/>
                          <a:cs typeface="Arial" panose="020B0604020202020204" pitchFamily="34" charset="0"/>
                        </a:rPr>
                        <a:t>Socialising</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50935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Travel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6535844"/>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Clothes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725664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Savings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0942681"/>
                  </a:ext>
                </a:extLst>
              </a:tr>
              <a:tr h="252000">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£1100.00</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endParaRPr lang="en-US" sz="800" b="1" dirty="0">
                        <a:solidFill>
                          <a:schemeClr val="bg1"/>
                        </a:solidFill>
                        <a:latin typeface="Arial" panose="020B0604020202020204" pitchFamily="34" charset="0"/>
                        <a:cs typeface="Arial" panose="020B0604020202020204" pitchFamily="34" charset="0"/>
                      </a:endParaRPr>
                    </a:p>
                  </a:txBody>
                  <a:tcPr marL="70179" marR="70179" marT="35090" marB="3509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4731"/>
                    </a:solidFill>
                  </a:tcPr>
                </a:tc>
                <a:extLst>
                  <a:ext uri="{0D108BD9-81ED-4DB2-BD59-A6C34878D82A}">
                    <a16:rowId xmlns:a16="http://schemas.microsoft.com/office/drawing/2014/main" val="1709190824"/>
                  </a:ext>
                </a:extLst>
              </a:tr>
            </a:tbl>
          </a:graphicData>
        </a:graphic>
      </p:graphicFrame>
    </p:spTree>
    <p:extLst>
      <p:ext uri="{BB962C8B-B14F-4D97-AF65-F5344CB8AC3E}">
        <p14:creationId xmlns:p14="http://schemas.microsoft.com/office/powerpoint/2010/main" val="251779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9C0D8AF-DCB5-BE4C-9956-A2C238331534}"/>
              </a:ext>
            </a:extLst>
          </p:cNvPr>
          <p:cNvSpPr txBox="1">
            <a:spLocks/>
          </p:cNvSpPr>
          <p:nvPr/>
        </p:nvSpPr>
        <p:spPr>
          <a:xfrm>
            <a:off x="467140" y="468000"/>
            <a:ext cx="3346577" cy="1184451"/>
          </a:xfrm>
          <a:prstGeom prst="rect">
            <a:avLst/>
          </a:prstGeom>
        </p:spPr>
        <p:txBody>
          <a:bodyPr vert="horz" lIns="0" tIns="0" rIns="0" bIns="0" rtlCol="0" anchor="t" anchorCtr="0">
            <a:noAutofit/>
          </a:bodyPr>
          <a:lstStyle>
            <a:lvl1pPr algn="ctr" rtl="0" eaLnBrk="0" fontAlgn="base" hangingPunct="0">
              <a:spcBef>
                <a:spcPct val="0"/>
              </a:spcBef>
              <a:spcAft>
                <a:spcPct val="0"/>
              </a:spcAft>
              <a:defRPr sz="3600" kern="1200" cap="all">
                <a:solidFill>
                  <a:schemeClr val="accent1"/>
                </a:solidFill>
                <a:latin typeface="Arial" pitchFamily="34" charset="0"/>
                <a:ea typeface="+mj-ea"/>
                <a:cs typeface="Arial" pitchFamily="34" charset="0"/>
              </a:defRPr>
            </a:lvl1pPr>
            <a:lvl2pPr algn="l" rtl="0" eaLnBrk="0" fontAlgn="base" hangingPunct="0">
              <a:spcBef>
                <a:spcPct val="0"/>
              </a:spcBef>
              <a:spcAft>
                <a:spcPct val="0"/>
              </a:spcAft>
              <a:defRPr sz="2600">
                <a:solidFill>
                  <a:schemeClr val="accent1"/>
                </a:solidFill>
                <a:latin typeface="Arial" charset="0"/>
                <a:cs typeface="Arial" charset="0"/>
              </a:defRPr>
            </a:lvl2pPr>
            <a:lvl3pPr algn="l" rtl="0" eaLnBrk="0" fontAlgn="base" hangingPunct="0">
              <a:spcBef>
                <a:spcPct val="0"/>
              </a:spcBef>
              <a:spcAft>
                <a:spcPct val="0"/>
              </a:spcAft>
              <a:defRPr sz="2600">
                <a:solidFill>
                  <a:schemeClr val="accent1"/>
                </a:solidFill>
                <a:latin typeface="Arial" charset="0"/>
                <a:cs typeface="Arial" charset="0"/>
              </a:defRPr>
            </a:lvl3pPr>
            <a:lvl4pPr algn="l" rtl="0" eaLnBrk="0" fontAlgn="base" hangingPunct="0">
              <a:spcBef>
                <a:spcPct val="0"/>
              </a:spcBef>
              <a:spcAft>
                <a:spcPct val="0"/>
              </a:spcAft>
              <a:defRPr sz="2600">
                <a:solidFill>
                  <a:schemeClr val="accent1"/>
                </a:solidFill>
                <a:latin typeface="Arial" charset="0"/>
                <a:cs typeface="Arial" charset="0"/>
              </a:defRPr>
            </a:lvl4pPr>
            <a:lvl5pPr algn="l" rtl="0" eaLnBrk="0" fontAlgn="base" hangingPunct="0">
              <a:spcBef>
                <a:spcPct val="0"/>
              </a:spcBef>
              <a:spcAft>
                <a:spcPct val="0"/>
              </a:spcAft>
              <a:defRPr sz="2600">
                <a:solidFill>
                  <a:schemeClr val="accent1"/>
                </a:solidFill>
                <a:latin typeface="Arial" charset="0"/>
                <a:cs typeface="Arial" charset="0"/>
              </a:defRPr>
            </a:lvl5pPr>
            <a:lvl6pPr marL="456676" algn="l" rtl="0" fontAlgn="base">
              <a:spcBef>
                <a:spcPct val="0"/>
              </a:spcBef>
              <a:spcAft>
                <a:spcPct val="0"/>
              </a:spcAft>
              <a:defRPr sz="2600">
                <a:solidFill>
                  <a:schemeClr val="accent1"/>
                </a:solidFill>
                <a:latin typeface="Arial" charset="0"/>
                <a:cs typeface="Arial" charset="0"/>
              </a:defRPr>
            </a:lvl6pPr>
            <a:lvl7pPr marL="913359" algn="l" rtl="0" fontAlgn="base">
              <a:spcBef>
                <a:spcPct val="0"/>
              </a:spcBef>
              <a:spcAft>
                <a:spcPct val="0"/>
              </a:spcAft>
              <a:defRPr sz="2600">
                <a:solidFill>
                  <a:schemeClr val="accent1"/>
                </a:solidFill>
                <a:latin typeface="Arial" charset="0"/>
                <a:cs typeface="Arial" charset="0"/>
              </a:defRPr>
            </a:lvl7pPr>
            <a:lvl8pPr marL="1370031" algn="l" rtl="0" fontAlgn="base">
              <a:spcBef>
                <a:spcPct val="0"/>
              </a:spcBef>
              <a:spcAft>
                <a:spcPct val="0"/>
              </a:spcAft>
              <a:defRPr sz="2600">
                <a:solidFill>
                  <a:schemeClr val="accent1"/>
                </a:solidFill>
                <a:latin typeface="Arial" charset="0"/>
                <a:cs typeface="Arial" charset="0"/>
              </a:defRPr>
            </a:lvl8pPr>
            <a:lvl9pPr marL="1826700" algn="l" rtl="0" fontAlgn="base">
              <a:spcBef>
                <a:spcPct val="0"/>
              </a:spcBef>
              <a:spcAft>
                <a:spcPct val="0"/>
              </a:spcAft>
              <a:defRPr sz="2600">
                <a:solidFill>
                  <a:schemeClr val="accent1"/>
                </a:solidFill>
                <a:latin typeface="Arial" charset="0"/>
                <a:cs typeface="Arial" charset="0"/>
              </a:defRPr>
            </a:lvl9pPr>
          </a:lstStyle>
          <a:p>
            <a:pPr algn="l" eaLnBrk="1" hangingPunct="1"/>
            <a:r>
              <a:rPr lang="en-US" sz="1400" cap="none" dirty="0">
                <a:solidFill>
                  <a:srgbClr val="024731"/>
                </a:solidFill>
                <a:latin typeface="Arial" charset="0"/>
                <a:ea typeface="ＭＳ Ｐゴシック"/>
              </a:rPr>
              <a:t>Activity B</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The balancing act</a:t>
            </a:r>
            <a:endParaRPr lang="en-US" sz="3200" dirty="0"/>
          </a:p>
        </p:txBody>
      </p:sp>
      <p:sp>
        <p:nvSpPr>
          <p:cNvPr id="11" name="TextBox 10">
            <a:extLst>
              <a:ext uri="{FF2B5EF4-FFF2-40B4-BE49-F238E27FC236}">
                <a16:creationId xmlns:a16="http://schemas.microsoft.com/office/drawing/2014/main" id="{3F0E10C3-9809-C74D-AA0F-D40B91A9563A}"/>
              </a:ext>
            </a:extLst>
          </p:cNvPr>
          <p:cNvSpPr txBox="1"/>
          <p:nvPr/>
        </p:nvSpPr>
        <p:spPr>
          <a:xfrm>
            <a:off x="5586000" y="0"/>
            <a:ext cx="4320000" cy="6858000"/>
          </a:xfrm>
          <a:prstGeom prst="rect">
            <a:avLst/>
          </a:prstGeom>
          <a:solidFill>
            <a:srgbClr val="00864F"/>
          </a:solidFill>
        </p:spPr>
        <p:txBody>
          <a:bodyPr wrap="square" lIns="396000" tIns="1800000" rIns="360000" bIns="468000" rtlCol="0" anchor="t" anchorCtr="0">
            <a:noAutofit/>
          </a:bodyPr>
          <a:lstStyle/>
          <a:p>
            <a:pPr lvl="0" indent="-270000" defTabSz="457200" fontAlgn="auto">
              <a:spcBef>
                <a:spcPts val="0"/>
              </a:spcBef>
              <a:spcAft>
                <a:spcPts val="1200"/>
              </a:spcAft>
            </a:pPr>
            <a:r>
              <a:rPr lang="en-GB" sz="2200" dirty="0">
                <a:solidFill>
                  <a:schemeClr val="bg1"/>
                </a:solidFill>
                <a:latin typeface="Arial" panose="020B0604020202020204" pitchFamily="34" charset="0"/>
                <a:ea typeface="+mn-ea"/>
                <a:cs typeface="+mn-cs"/>
              </a:rPr>
              <a:t>How did you get on with calculating Jed’s new lifestyle?</a:t>
            </a:r>
            <a:endParaRPr lang="en-GB" sz="2000" dirty="0">
              <a:solidFill>
                <a:schemeClr val="bg1"/>
              </a:solidFill>
              <a:latin typeface="Arial" panose="020B0604020202020204" pitchFamily="34" charset="0"/>
              <a:ea typeface="+mn-ea"/>
              <a:cs typeface="+mn-cs"/>
            </a:endParaRPr>
          </a:p>
        </p:txBody>
      </p:sp>
      <p:graphicFrame>
        <p:nvGraphicFramePr>
          <p:cNvPr id="5" name="Table 4" descr="image of the table from the resource sheet but with the monthly expenditures filled out - refer to resource sheet for the answers">
            <a:extLst>
              <a:ext uri="{FF2B5EF4-FFF2-40B4-BE49-F238E27FC236}">
                <a16:creationId xmlns:a16="http://schemas.microsoft.com/office/drawing/2014/main" id="{2D1DC531-7ABE-2A43-B6ED-C92C144FC489}"/>
              </a:ext>
            </a:extLst>
          </p:cNvPr>
          <p:cNvGraphicFramePr>
            <a:graphicFrameLocks noGrp="1"/>
          </p:cNvGraphicFramePr>
          <p:nvPr>
            <p:extLst>
              <p:ext uri="{D42A27DB-BD31-4B8C-83A1-F6EECF244321}">
                <p14:modId xmlns:p14="http://schemas.microsoft.com/office/powerpoint/2010/main" val="2423362110"/>
              </p:ext>
            </p:extLst>
          </p:nvPr>
        </p:nvGraphicFramePr>
        <p:xfrm>
          <a:off x="467140" y="1800000"/>
          <a:ext cx="4614847" cy="3651606"/>
        </p:xfrm>
        <a:graphic>
          <a:graphicData uri="http://schemas.openxmlformats.org/drawingml/2006/table">
            <a:tbl>
              <a:tblPr firstRow="1">
                <a:effectLst>
                  <a:outerShdw blurRad="50800" dist="38100" dir="2700000" algn="tl" rotWithShape="0">
                    <a:prstClr val="black">
                      <a:alpha val="40000"/>
                    </a:prstClr>
                  </a:outerShdw>
                </a:effectLst>
                <a:tableStyleId>{21E4AEA4-8DFA-4A89-87EB-49C32662AFE0}</a:tableStyleId>
              </a:tblPr>
              <a:tblGrid>
                <a:gridCol w="1488040">
                  <a:extLst>
                    <a:ext uri="{9D8B030D-6E8A-4147-A177-3AD203B41FA5}">
                      <a16:colId xmlns:a16="http://schemas.microsoft.com/office/drawing/2014/main" val="3452236354"/>
                    </a:ext>
                  </a:extLst>
                </a:gridCol>
                <a:gridCol w="817757">
                  <a:extLst>
                    <a:ext uri="{9D8B030D-6E8A-4147-A177-3AD203B41FA5}">
                      <a16:colId xmlns:a16="http://schemas.microsoft.com/office/drawing/2014/main" val="4085362801"/>
                    </a:ext>
                  </a:extLst>
                </a:gridCol>
                <a:gridCol w="1413712">
                  <a:extLst>
                    <a:ext uri="{9D8B030D-6E8A-4147-A177-3AD203B41FA5}">
                      <a16:colId xmlns:a16="http://schemas.microsoft.com/office/drawing/2014/main" val="1780746532"/>
                    </a:ext>
                  </a:extLst>
                </a:gridCol>
                <a:gridCol w="895338">
                  <a:extLst>
                    <a:ext uri="{9D8B030D-6E8A-4147-A177-3AD203B41FA5}">
                      <a16:colId xmlns:a16="http://schemas.microsoft.com/office/drawing/2014/main" val="2122759596"/>
                    </a:ext>
                  </a:extLst>
                </a:gridCol>
              </a:tblGrid>
              <a:tr h="375606">
                <a:tc>
                  <a:txBody>
                    <a:bodyPr/>
                    <a:lstStyle/>
                    <a:p>
                      <a:pPr algn="ctr"/>
                      <a:r>
                        <a:rPr lang="en-US" sz="800" dirty="0">
                          <a:latin typeface="Arial" panose="020B0604020202020204" pitchFamily="34" charset="0"/>
                          <a:cs typeface="Arial" panose="020B0604020202020204" pitchFamily="34" charset="0"/>
                        </a:rPr>
                        <a:t>Jed’s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income</a:t>
                      </a:r>
                    </a:p>
                  </a:txBody>
                  <a:tcPr marL="0" marR="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comes in</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Jed’s expenditure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per month</a:t>
                      </a:r>
                    </a:p>
                  </a:txBody>
                  <a:tcPr marL="0" marR="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ctr"/>
                      <a:r>
                        <a:rPr lang="en-US" sz="800" dirty="0">
                          <a:latin typeface="Arial" panose="020B0604020202020204" pitchFamily="34" charset="0"/>
                          <a:cs typeface="Arial" panose="020B0604020202020204" pitchFamily="34" charset="0"/>
                        </a:rPr>
                        <a:t>What </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goes out</a:t>
                      </a:r>
                    </a:p>
                  </a:txBody>
                  <a:tcPr marL="0" marR="0" marT="36000" marB="36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8B637"/>
                    </a:solidFill>
                  </a:tcPr>
                </a:tc>
                <a:extLst>
                  <a:ext uri="{0D108BD9-81ED-4DB2-BD59-A6C34878D82A}">
                    <a16:rowId xmlns:a16="http://schemas.microsoft.com/office/drawing/2014/main" val="3237914742"/>
                  </a:ext>
                </a:extLst>
              </a:tr>
              <a:tr h="252000">
                <a:tc rowSpan="2">
                  <a:txBody>
                    <a:bodyPr/>
                    <a:lstStyle/>
                    <a:p>
                      <a:r>
                        <a:rPr lang="en-US" sz="800" dirty="0">
                          <a:latin typeface="Arial" panose="020B0604020202020204" pitchFamily="34" charset="0"/>
                          <a:cs typeface="Arial" panose="020B0604020202020204" pitchFamily="34" charset="0"/>
                        </a:rPr>
                        <a:t>Trainee online game developer</a:t>
                      </a:r>
                    </a:p>
                    <a:p>
                      <a:r>
                        <a:rPr lang="en-US" sz="800" dirty="0">
                          <a:latin typeface="Arial" panose="020B0604020202020204" pitchFamily="34" charset="0"/>
                          <a:cs typeface="Arial" panose="020B0604020202020204" pitchFamily="34" charset="0"/>
                        </a:rPr>
                        <a:t>Monthly income (net pay)</a:t>
                      </a:r>
                    </a:p>
                  </a:txBody>
                  <a:tcPr marL="36000" marR="3600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r"/>
                      <a:r>
                        <a:rPr lang="en-US" sz="800" b="0" dirty="0">
                          <a:latin typeface="Arial" panose="020B0604020202020204" pitchFamily="34" charset="0"/>
                          <a:cs typeface="Arial" panose="020B0604020202020204" pitchFamily="34" charset="0"/>
                        </a:rPr>
                        <a:t>£1100.00</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Rent</a:t>
                      </a: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£300.00</a:t>
                      </a:r>
                    </a:p>
                  </a:txBody>
                  <a:tcPr marL="36000" marR="3600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5996144"/>
                  </a:ext>
                </a:extLst>
              </a:tr>
              <a:tr h="252000">
                <a:tc vMerge="1">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pPr algn="r"/>
                      <a:endParaRPr lang="en-US" sz="800" b="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Council Tax</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£75</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9769870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Water</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31737210"/>
                  </a:ext>
                </a:extLst>
              </a:tr>
              <a:tr h="252000">
                <a:tc>
                  <a:txBody>
                    <a:bodyPr/>
                    <a:lstStyle/>
                    <a:p>
                      <a:endParaRPr lang="en-US" sz="800" dirty="0">
                        <a:latin typeface="Arial" panose="020B0604020202020204" pitchFamily="34" charset="0"/>
                        <a:cs typeface="Arial" panose="020B0604020202020204" pitchFamily="34" charset="0"/>
                      </a:endParaRPr>
                    </a:p>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Gas/Electric (dual fuel)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£30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6913873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package / broadband / mobile phone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£45</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9991928"/>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TV </a:t>
                      </a:r>
                      <a:r>
                        <a:rPr lang="en-US" sz="800" dirty="0" err="1">
                          <a:latin typeface="Arial" panose="020B0604020202020204" pitchFamily="34" charset="0"/>
                          <a:cs typeface="Arial" panose="020B0604020202020204" pitchFamily="34" charset="0"/>
                        </a:rPr>
                        <a:t>licence</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£7.50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7412073"/>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Contents insurance</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£30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45779657"/>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Food/shared consumables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£130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96923779"/>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err="1">
                          <a:latin typeface="Arial" panose="020B0604020202020204" pitchFamily="34" charset="0"/>
                          <a:cs typeface="Arial" panose="020B0604020202020204" pitchFamily="34" charset="0"/>
                        </a:rPr>
                        <a:t>Socialising</a:t>
                      </a: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£200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550935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Travel</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£100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66535844"/>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Clothes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800" dirty="0">
                          <a:latin typeface="Arial" panose="020B0604020202020204" pitchFamily="34" charset="0"/>
                          <a:cs typeface="Arial" panose="020B0604020202020204" pitchFamily="34" charset="0"/>
                        </a:rPr>
                        <a:t>£120</a:t>
                      </a: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7256641"/>
                  </a:ext>
                </a:extLst>
              </a:tr>
              <a:tr h="252000">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US" sz="800" dirty="0">
                          <a:latin typeface="Arial" panose="020B0604020202020204" pitchFamily="34" charset="0"/>
                          <a:cs typeface="Arial" panose="020B0604020202020204" pitchFamily="34" charset="0"/>
                        </a:rPr>
                        <a:t>Savings</a:t>
                      </a:r>
                    </a:p>
                  </a:txBody>
                  <a:tcPr marL="70179" marR="7017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en-US" sz="800" dirty="0">
                        <a:latin typeface="Arial" panose="020B0604020202020204" pitchFamily="34" charset="0"/>
                        <a:cs typeface="Arial" panose="020B0604020202020204" pitchFamily="34" charset="0"/>
                      </a:endParaRPr>
                    </a:p>
                  </a:txBody>
                  <a:tcPr marL="70179" marR="70179"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70942681"/>
                  </a:ext>
                </a:extLst>
              </a:tr>
              <a:tr h="252000">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3175"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£1100.00</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Total</a:t>
                      </a:r>
                    </a:p>
                  </a:txBody>
                  <a:tcPr marL="70179" marR="70179" marT="35090" marB="350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78B637"/>
                    </a:solidFill>
                  </a:tcPr>
                </a:tc>
                <a:tc>
                  <a:txBody>
                    <a:bodyPr/>
                    <a:lstStyle/>
                    <a:p>
                      <a:pPr algn="r"/>
                      <a:r>
                        <a:rPr lang="en-US" sz="800" b="1" dirty="0">
                          <a:solidFill>
                            <a:schemeClr val="bg1"/>
                          </a:solidFill>
                          <a:latin typeface="Arial" panose="020B0604020202020204" pitchFamily="34" charset="0"/>
                          <a:cs typeface="Arial" panose="020B0604020202020204" pitchFamily="34" charset="0"/>
                        </a:rPr>
                        <a:t>£1047.50</a:t>
                      </a:r>
                    </a:p>
                  </a:txBody>
                  <a:tcPr marL="70179" marR="70179" marT="35090" marB="35090" anchor="ctr">
                    <a:lnL w="12700" cap="flat" cmpd="sng" algn="ctr">
                      <a:solidFill>
                        <a:schemeClr val="tx1"/>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solidFill>
                      <a:srgbClr val="024731"/>
                    </a:solidFill>
                  </a:tcPr>
                </a:tc>
                <a:extLst>
                  <a:ext uri="{0D108BD9-81ED-4DB2-BD59-A6C34878D82A}">
                    <a16:rowId xmlns:a16="http://schemas.microsoft.com/office/drawing/2014/main" val="1709190824"/>
                  </a:ext>
                </a:extLst>
              </a:tr>
            </a:tbl>
          </a:graphicData>
        </a:graphic>
      </p:graphicFrame>
    </p:spTree>
    <p:extLst>
      <p:ext uri="{BB962C8B-B14F-4D97-AF65-F5344CB8AC3E}">
        <p14:creationId xmlns:p14="http://schemas.microsoft.com/office/powerpoint/2010/main" val="4248318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0"/>
            <a:ext cx="3653924" cy="1857190"/>
          </a:xfrm>
        </p:spPr>
        <p:txBody>
          <a:bodyPr>
            <a:noAutofit/>
          </a:bodyPr>
          <a:lstStyle/>
          <a:p>
            <a:pPr lvl="0" algn="l" eaLnBrk="1" hangingPunct="1"/>
            <a:r>
              <a:rPr lang="en-US" sz="1400" cap="none" dirty="0">
                <a:solidFill>
                  <a:srgbClr val="024731"/>
                </a:solidFill>
                <a:latin typeface="Arial" charset="0"/>
                <a:ea typeface="ＭＳ Ｐゴシック"/>
              </a:rPr>
              <a:t>Activity B – round up</a:t>
            </a:r>
            <a:br>
              <a:rPr lang="en-US" sz="1400" cap="none" dirty="0">
                <a:solidFill>
                  <a:srgbClr val="024731"/>
                </a:solidFill>
                <a:latin typeface="Arial" charset="0"/>
                <a:ea typeface="ＭＳ Ｐゴシック"/>
              </a:rPr>
            </a:br>
            <a:br>
              <a:rPr lang="en-US" sz="1900" cap="none" dirty="0">
                <a:solidFill>
                  <a:srgbClr val="000000"/>
                </a:solidFill>
                <a:latin typeface="Arial" charset="0"/>
                <a:ea typeface="ＭＳ Ｐゴシック"/>
              </a:rPr>
            </a:br>
            <a:r>
              <a:rPr lang="en-US" cap="none" dirty="0">
                <a:solidFill>
                  <a:srgbClr val="00864F"/>
                </a:solidFill>
                <a:ea typeface="ＭＳ Ｐゴシック"/>
              </a:rPr>
              <a:t>The balancing act</a:t>
            </a:r>
            <a:br>
              <a:rPr lang="en-US" sz="2400" cap="none" dirty="0">
                <a:solidFill>
                  <a:srgbClr val="00864F"/>
                </a:solidFill>
                <a:ea typeface="ＭＳ Ｐゴシック"/>
              </a:rPr>
            </a:br>
            <a:br>
              <a:rPr lang="en-US" sz="1200" cap="none" dirty="0">
                <a:solidFill>
                  <a:srgbClr val="000000"/>
                </a:solidFill>
                <a:latin typeface="Arial" charset="0"/>
                <a:ea typeface="ＭＳ Ｐゴシック"/>
              </a:rPr>
            </a:br>
            <a:r>
              <a:rPr lang="en-US" sz="3200" cap="none" dirty="0">
                <a:solidFill>
                  <a:srgbClr val="00864F"/>
                </a:solidFill>
                <a:ea typeface="ＭＳ Ｐゴシック"/>
              </a:rPr>
              <a:t>Key learning:</a:t>
            </a:r>
            <a:endParaRPr lang="en-US" sz="3200" dirty="0">
              <a:solidFill>
                <a:srgbClr val="00864F"/>
              </a:solidFill>
            </a:endParaRPr>
          </a:p>
        </p:txBody>
      </p:sp>
      <p:sp>
        <p:nvSpPr>
          <p:cNvPr id="25" name="Content Placeholder 6">
            <a:extLst>
              <a:ext uri="{FF2B5EF4-FFF2-40B4-BE49-F238E27FC236}">
                <a16:creationId xmlns:a16="http://schemas.microsoft.com/office/drawing/2014/main" id="{B7D9EDC1-F097-2E41-97F8-6EF9FC580D57}"/>
              </a:ext>
            </a:extLst>
          </p:cNvPr>
          <p:cNvSpPr txBox="1">
            <a:spLocks/>
          </p:cNvSpPr>
          <p:nvPr/>
        </p:nvSpPr>
        <p:spPr>
          <a:xfrm>
            <a:off x="0" y="2440800"/>
            <a:ext cx="6609600" cy="4417200"/>
          </a:xfrm>
          <a:prstGeom prst="rect">
            <a:avLst/>
          </a:prstGeom>
          <a:solidFill>
            <a:srgbClr val="78B637"/>
          </a:solidFill>
        </p:spPr>
        <p:txBody>
          <a:bodyPr lIns="468000" tIns="0" rIns="432000" bIns="0" anchor="ctr" anchorCtr="0"/>
          <a:lstStyle>
            <a:lvl1pPr marL="182489" indent="-18248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1pPr>
            <a:lvl2pPr marL="742657" indent="-285639"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071142" indent="-15710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3pPr>
            <a:lvl4pPr marL="159957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4pPr>
            <a:lvl5pPr marL="2056593" indent="-228513"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5pPr>
            <a:lvl6pPr marL="2513612"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63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653"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675" indent="-228513" algn="l" defTabSz="91404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70000" lvl="0" indent="-270000">
              <a:spcBef>
                <a:spcPts val="0"/>
              </a:spcBef>
              <a:spcAft>
                <a:spcPts val="1200"/>
              </a:spcAft>
              <a:buFont typeface="Wingdings" pitchFamily="2" charset="2"/>
              <a:buChar char="§"/>
            </a:pPr>
            <a:r>
              <a:rPr lang="en-GB" sz="2000" dirty="0">
                <a:solidFill>
                  <a:schemeClr val="bg1"/>
                </a:solidFill>
              </a:rPr>
              <a:t>You will have a lot to think about when you move into independent living. If you are unsure, talk to others – friends, family and supportive adults.</a:t>
            </a:r>
          </a:p>
          <a:p>
            <a:pPr marL="270000" lvl="0" indent="-270000">
              <a:spcBef>
                <a:spcPts val="0"/>
              </a:spcBef>
              <a:spcAft>
                <a:spcPts val="1200"/>
              </a:spcAft>
              <a:buFont typeface="Wingdings" pitchFamily="2" charset="2"/>
              <a:buChar char="§"/>
            </a:pPr>
            <a:r>
              <a:rPr lang="en-GB" sz="2000" dirty="0">
                <a:solidFill>
                  <a:schemeClr val="bg1"/>
                </a:solidFill>
              </a:rPr>
              <a:t>It is important to fully understand all of the things that you will need to take responsibility for once you live independently.</a:t>
            </a:r>
          </a:p>
          <a:p>
            <a:pPr marL="270000" lvl="0" indent="-270000">
              <a:spcBef>
                <a:spcPts val="0"/>
              </a:spcBef>
              <a:spcAft>
                <a:spcPts val="1200"/>
              </a:spcAft>
              <a:buFont typeface="Wingdings" pitchFamily="2" charset="2"/>
              <a:buChar char="§"/>
            </a:pPr>
            <a:r>
              <a:rPr lang="en-GB" sz="2000" dirty="0">
                <a:solidFill>
                  <a:schemeClr val="bg1"/>
                </a:solidFill>
              </a:rPr>
              <a:t>Your spending habits may need to change to be able to afford to live independently or to achieve a goal.</a:t>
            </a:r>
          </a:p>
        </p:txBody>
      </p:sp>
      <p:pic>
        <p:nvPicPr>
          <p:cNvPr id="4" name="Picture 3" descr="Image of two people looking at a laptop">
            <a:extLst>
              <a:ext uri="{FF2B5EF4-FFF2-40B4-BE49-F238E27FC236}">
                <a16:creationId xmlns:a16="http://schemas.microsoft.com/office/drawing/2014/main" id="{CE3C08C7-CAF7-634C-8A6F-CAAEC68597E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t="-2"/>
          <a:stretch/>
        </p:blipFill>
        <p:spPr>
          <a:xfrm>
            <a:off x="6609600" y="2440800"/>
            <a:ext cx="3296400" cy="4417201"/>
          </a:xfrm>
          <a:prstGeom prst="rect">
            <a:avLst/>
          </a:prstGeom>
        </p:spPr>
      </p:pic>
    </p:spTree>
    <p:extLst>
      <p:ext uri="{BB962C8B-B14F-4D97-AF65-F5344CB8AC3E}">
        <p14:creationId xmlns:p14="http://schemas.microsoft.com/office/powerpoint/2010/main" val="2281317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1"/>
            <a:ext cx="9041134" cy="1106074"/>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The next move? My first home?</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Do you know the difference?</a:t>
            </a:r>
            <a:endParaRPr lang="en-US" sz="3200" dirty="0">
              <a:solidFill>
                <a:srgbClr val="00864F"/>
              </a:solidFill>
            </a:endParaRPr>
          </a:p>
        </p:txBody>
      </p:sp>
      <p:sp>
        <p:nvSpPr>
          <p:cNvPr id="11" name="Rectangle 10">
            <a:extLst>
              <a:ext uri="{FF2B5EF4-FFF2-40B4-BE49-F238E27FC236}">
                <a16:creationId xmlns:a16="http://schemas.microsoft.com/office/drawing/2014/main" id="{97A918D9-A5C4-8B4F-914D-58062F90603C}"/>
              </a:ext>
            </a:extLst>
          </p:cNvPr>
          <p:cNvSpPr/>
          <p:nvPr/>
        </p:nvSpPr>
        <p:spPr>
          <a:xfrm>
            <a:off x="467139" y="2570965"/>
            <a:ext cx="2880000" cy="461665"/>
          </a:xfrm>
          <a:prstGeom prst="rect">
            <a:avLst/>
          </a:prstGeom>
          <a:solidFill>
            <a:srgbClr val="00864F"/>
          </a:solidFill>
        </p:spPr>
        <p:txBody>
          <a:bodyPr wrap="square">
            <a:spAutoFit/>
          </a:bodyPr>
          <a:lstStyle/>
          <a:p>
            <a:pPr marL="0" indent="0" algn="ctr">
              <a:buNone/>
            </a:pPr>
            <a:r>
              <a:rPr lang="en-GB" dirty="0">
                <a:solidFill>
                  <a:schemeClr val="bg1"/>
                </a:solidFill>
              </a:rPr>
              <a:t>For Sale</a:t>
            </a:r>
          </a:p>
        </p:txBody>
      </p:sp>
      <p:sp>
        <p:nvSpPr>
          <p:cNvPr id="15" name="Rectangle 14">
            <a:extLst>
              <a:ext uri="{FF2B5EF4-FFF2-40B4-BE49-F238E27FC236}">
                <a16:creationId xmlns:a16="http://schemas.microsoft.com/office/drawing/2014/main" id="{B6FC5AC0-10F4-294A-930D-6BF954EFBC9C}"/>
              </a:ext>
            </a:extLst>
          </p:cNvPr>
          <p:cNvSpPr/>
          <p:nvPr/>
        </p:nvSpPr>
        <p:spPr>
          <a:xfrm>
            <a:off x="467167" y="3168000"/>
            <a:ext cx="2880000" cy="2677656"/>
          </a:xfrm>
          <a:prstGeom prst="rect">
            <a:avLst/>
          </a:prstGeom>
        </p:spPr>
        <p:txBody>
          <a:bodyPr wrap="square" lIns="0" tIns="0" rIns="72000" bIns="0">
            <a:spAutoFit/>
          </a:bodyPr>
          <a:lstStyle/>
          <a:p>
            <a:pPr>
              <a:spcAft>
                <a:spcPts val="600"/>
              </a:spcAft>
              <a:buClr>
                <a:srgbClr val="00864F"/>
              </a:buClr>
            </a:pPr>
            <a:r>
              <a:rPr lang="en-GB" sz="1400" b="1" dirty="0">
                <a:solidFill>
                  <a:srgbClr val="024731"/>
                </a:solidFill>
              </a:rPr>
              <a:t>Buying</a:t>
            </a:r>
          </a:p>
          <a:p>
            <a:pPr marL="180000" lvl="0" indent="-180000" eaLnBrk="0" hangingPunct="0">
              <a:spcAft>
                <a:spcPts val="600"/>
              </a:spcAft>
              <a:buClr>
                <a:srgbClr val="00864F"/>
              </a:buClr>
              <a:buFont typeface="Wingdings" pitchFamily="2" charset="2"/>
              <a:buChar char="§"/>
            </a:pPr>
            <a:r>
              <a:rPr lang="en-US"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t>This is when you buy a property. </a:t>
            </a:r>
          </a:p>
          <a:p>
            <a:pPr marL="180000" lvl="0" indent="-180000" eaLnBrk="0" hangingPunct="0">
              <a:spcAft>
                <a:spcPts val="600"/>
              </a:spcAft>
              <a:buClr>
                <a:srgbClr val="00864F"/>
              </a:buClr>
              <a:buFont typeface="Wingdings" pitchFamily="2" charset="2"/>
              <a:buChar char="§"/>
            </a:pPr>
            <a:r>
              <a:rPr lang="en-US"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t>This usually involves taking out a mortgage. </a:t>
            </a:r>
          </a:p>
          <a:p>
            <a:pPr marL="180000" lvl="0" indent="-180000" eaLnBrk="0" hangingPunct="0">
              <a:spcAft>
                <a:spcPts val="600"/>
              </a:spcAft>
              <a:buClr>
                <a:srgbClr val="00864F"/>
              </a:buClr>
              <a:buFont typeface="Wingdings" pitchFamily="2" charset="2"/>
              <a:buChar char="§"/>
            </a:pPr>
            <a:r>
              <a:rPr lang="en-GB" altLang="en-US" sz="1400" dirty="0">
                <a:solidFill>
                  <a:srgbClr val="000000"/>
                </a:solidFill>
                <a:latin typeface="Arial" panose="020B0604020202020204" pitchFamily="34" charset="0"/>
                <a:ea typeface="Times New Roman" panose="02020603050405020304" pitchFamily="18" charset="0"/>
                <a:cs typeface="Lloyds Bank Jack Light" panose="02000503040000020004" pitchFamily="2" charset="77"/>
              </a:rPr>
              <a:t>A mortgage is a loan of money from a bank or other mortgage providers. </a:t>
            </a:r>
          </a:p>
          <a:p>
            <a:pPr marL="180000" lvl="0" indent="-180000" eaLnBrk="0" hangingPunct="0">
              <a:spcAft>
                <a:spcPts val="600"/>
              </a:spcAft>
              <a:buClr>
                <a:srgbClr val="00864F"/>
              </a:buClr>
              <a:buFont typeface="Wingdings" pitchFamily="2" charset="2"/>
              <a:buChar char="§"/>
            </a:pPr>
            <a:r>
              <a:rPr lang="en-US" altLang="en-US" sz="1400" dirty="0">
                <a:latin typeface="Arial" panose="020B0604020202020204" pitchFamily="34" charset="0"/>
                <a:ea typeface="Times New Roman" panose="02020603050405020304" pitchFamily="18" charset="0"/>
                <a:cs typeface="Arial" panose="020B0604020202020204" pitchFamily="34" charset="0"/>
              </a:rPr>
              <a:t>To get a mortgage on a property, you usually need a deposit </a:t>
            </a:r>
            <a:br>
              <a:rPr lang="en-US" altLang="en-US" sz="1400" dirty="0">
                <a:latin typeface="Arial" panose="020B0604020202020204" pitchFamily="34" charset="0"/>
                <a:ea typeface="Times New Roman" panose="02020603050405020304" pitchFamily="18" charset="0"/>
                <a:cs typeface="Arial" panose="020B0604020202020204" pitchFamily="34" charset="0"/>
              </a:rPr>
            </a:br>
            <a:r>
              <a:rPr lang="en-US" altLang="en-US" sz="1400" dirty="0">
                <a:latin typeface="Arial" panose="020B0604020202020204" pitchFamily="34" charset="0"/>
                <a:ea typeface="Times New Roman" panose="02020603050405020304" pitchFamily="18" charset="0"/>
                <a:cs typeface="Arial" panose="020B0604020202020204" pitchFamily="34" charset="0"/>
              </a:rPr>
              <a:t>(a percentage of the |purchase price). </a:t>
            </a:r>
            <a:endParaRPr lang="en-US" altLang="en-US" sz="1400" dirty="0"/>
          </a:p>
        </p:txBody>
      </p:sp>
      <p:sp>
        <p:nvSpPr>
          <p:cNvPr id="12" name="Rectangle 11">
            <a:extLst>
              <a:ext uri="{FF2B5EF4-FFF2-40B4-BE49-F238E27FC236}">
                <a16:creationId xmlns:a16="http://schemas.microsoft.com/office/drawing/2014/main" id="{E77F970B-15B1-B248-8E96-4213B16A2B6F}"/>
              </a:ext>
            </a:extLst>
          </p:cNvPr>
          <p:cNvSpPr/>
          <p:nvPr/>
        </p:nvSpPr>
        <p:spPr>
          <a:xfrm>
            <a:off x="3502176" y="2570965"/>
            <a:ext cx="2880000" cy="461665"/>
          </a:xfrm>
          <a:prstGeom prst="rect">
            <a:avLst/>
          </a:prstGeom>
          <a:solidFill>
            <a:srgbClr val="00864F"/>
          </a:solidFill>
        </p:spPr>
        <p:txBody>
          <a:bodyPr wrap="square">
            <a:spAutoFit/>
          </a:bodyPr>
          <a:lstStyle/>
          <a:p>
            <a:pPr marL="0" indent="0" algn="ctr">
              <a:buNone/>
            </a:pPr>
            <a:r>
              <a:rPr lang="en-GB" dirty="0">
                <a:solidFill>
                  <a:schemeClr val="bg1"/>
                </a:solidFill>
              </a:rPr>
              <a:t>For Rent</a:t>
            </a:r>
          </a:p>
        </p:txBody>
      </p:sp>
      <p:sp>
        <p:nvSpPr>
          <p:cNvPr id="16" name="Rectangle 15">
            <a:extLst>
              <a:ext uri="{FF2B5EF4-FFF2-40B4-BE49-F238E27FC236}">
                <a16:creationId xmlns:a16="http://schemas.microsoft.com/office/drawing/2014/main" id="{CA5F97DF-D80A-6243-988E-E281D08F5C01}"/>
              </a:ext>
            </a:extLst>
          </p:cNvPr>
          <p:cNvSpPr/>
          <p:nvPr/>
        </p:nvSpPr>
        <p:spPr>
          <a:xfrm>
            <a:off x="3500161" y="3168000"/>
            <a:ext cx="2880000" cy="1954381"/>
          </a:xfrm>
          <a:prstGeom prst="rect">
            <a:avLst/>
          </a:prstGeom>
        </p:spPr>
        <p:txBody>
          <a:bodyPr wrap="square" lIns="0" tIns="0" rIns="72000" bIns="0">
            <a:spAutoFit/>
          </a:bodyPr>
          <a:lstStyle/>
          <a:p>
            <a:pPr>
              <a:spcAft>
                <a:spcPts val="600"/>
              </a:spcAft>
              <a:buClr>
                <a:srgbClr val="00864F"/>
              </a:buClr>
            </a:pPr>
            <a:r>
              <a:rPr lang="en-GB" sz="1400" b="1" dirty="0">
                <a:solidFill>
                  <a:srgbClr val="024731"/>
                </a:solidFill>
              </a:rPr>
              <a:t>Renting your own place</a:t>
            </a:r>
          </a:p>
          <a:p>
            <a:pPr marL="180000" indent="-180000">
              <a:spcAft>
                <a:spcPts val="600"/>
              </a:spcAft>
              <a:buClr>
                <a:srgbClr val="00864F"/>
              </a:buClr>
              <a:buFont typeface="Wingdings" pitchFamily="2" charset="2"/>
              <a:buChar char="§"/>
            </a:pPr>
            <a:r>
              <a:rPr lang="en-GB" sz="1400" dirty="0"/>
              <a:t>This is when you pay a set amount of money for the use </a:t>
            </a:r>
            <a:br>
              <a:rPr lang="en-GB" sz="1400" dirty="0"/>
            </a:br>
            <a:r>
              <a:rPr lang="en-GB" sz="1400" dirty="0"/>
              <a:t>of a house or a flat. </a:t>
            </a:r>
          </a:p>
          <a:p>
            <a:pPr marL="180000" indent="-180000">
              <a:spcAft>
                <a:spcPts val="600"/>
              </a:spcAft>
              <a:buClr>
                <a:srgbClr val="00864F"/>
              </a:buClr>
              <a:buFont typeface="Wingdings" pitchFamily="2" charset="2"/>
              <a:buChar char="§"/>
            </a:pPr>
            <a:r>
              <a:rPr lang="en-GB" sz="1400" dirty="0"/>
              <a:t>The owner of the property is known as the landlord. </a:t>
            </a:r>
          </a:p>
          <a:p>
            <a:pPr marL="180000" indent="-180000">
              <a:spcAft>
                <a:spcPts val="600"/>
              </a:spcAft>
              <a:buClr>
                <a:srgbClr val="00864F"/>
              </a:buClr>
              <a:buFont typeface="Wingdings" pitchFamily="2" charset="2"/>
              <a:buChar char="§"/>
            </a:pPr>
            <a:r>
              <a:rPr lang="en-GB" sz="1400" dirty="0"/>
              <a:t>If you rent, you are called </a:t>
            </a:r>
            <a:br>
              <a:rPr lang="en-GB" sz="1400" dirty="0"/>
            </a:br>
            <a:r>
              <a:rPr lang="en-GB" sz="1400" dirty="0"/>
              <a:t>the tenant. </a:t>
            </a:r>
          </a:p>
        </p:txBody>
      </p:sp>
      <p:sp>
        <p:nvSpPr>
          <p:cNvPr id="13" name="Rectangle 12">
            <a:extLst>
              <a:ext uri="{FF2B5EF4-FFF2-40B4-BE49-F238E27FC236}">
                <a16:creationId xmlns:a16="http://schemas.microsoft.com/office/drawing/2014/main" id="{F57CB280-0D67-5B43-AD94-01AC3B12EF45}"/>
              </a:ext>
            </a:extLst>
          </p:cNvPr>
          <p:cNvSpPr/>
          <p:nvPr/>
        </p:nvSpPr>
        <p:spPr>
          <a:xfrm>
            <a:off x="6535198" y="2570965"/>
            <a:ext cx="2880000" cy="461665"/>
          </a:xfrm>
          <a:prstGeom prst="rect">
            <a:avLst/>
          </a:prstGeom>
          <a:solidFill>
            <a:srgbClr val="00864F"/>
          </a:solidFill>
        </p:spPr>
        <p:txBody>
          <a:bodyPr wrap="square">
            <a:spAutoFit/>
          </a:bodyPr>
          <a:lstStyle/>
          <a:p>
            <a:pPr marL="0" indent="0" algn="ctr">
              <a:buNone/>
            </a:pPr>
            <a:r>
              <a:rPr lang="en-GB" dirty="0">
                <a:solidFill>
                  <a:schemeClr val="bg1"/>
                </a:solidFill>
              </a:rPr>
              <a:t>Room to Rent</a:t>
            </a:r>
          </a:p>
        </p:txBody>
      </p:sp>
      <p:sp>
        <p:nvSpPr>
          <p:cNvPr id="18" name="Rectangle 17">
            <a:extLst>
              <a:ext uri="{FF2B5EF4-FFF2-40B4-BE49-F238E27FC236}">
                <a16:creationId xmlns:a16="http://schemas.microsoft.com/office/drawing/2014/main" id="{F06E4E43-919E-C242-898C-17F2737768D1}"/>
              </a:ext>
            </a:extLst>
          </p:cNvPr>
          <p:cNvSpPr/>
          <p:nvPr/>
        </p:nvSpPr>
        <p:spPr>
          <a:xfrm>
            <a:off x="6558833" y="3168000"/>
            <a:ext cx="2880000" cy="1446550"/>
          </a:xfrm>
          <a:prstGeom prst="rect">
            <a:avLst/>
          </a:prstGeom>
        </p:spPr>
        <p:txBody>
          <a:bodyPr wrap="square" lIns="0" tIns="0" rIns="72000" bIns="0">
            <a:spAutoFit/>
          </a:bodyPr>
          <a:lstStyle/>
          <a:p>
            <a:pPr>
              <a:spcAft>
                <a:spcPts val="600"/>
              </a:spcAft>
              <a:buClr>
                <a:srgbClr val="00864F"/>
              </a:buClr>
            </a:pPr>
            <a:r>
              <a:rPr lang="en-GB" sz="1400" b="1" dirty="0">
                <a:solidFill>
                  <a:srgbClr val="024731"/>
                </a:solidFill>
              </a:rPr>
              <a:t>Renting in a shared property</a:t>
            </a:r>
          </a:p>
          <a:p>
            <a:pPr marL="180000" indent="-180000">
              <a:spcAft>
                <a:spcPts val="600"/>
              </a:spcAft>
              <a:buClr>
                <a:srgbClr val="00864F"/>
              </a:buClr>
              <a:buFont typeface="Wingdings" pitchFamily="2" charset="2"/>
              <a:buChar char="§"/>
            </a:pPr>
            <a:r>
              <a:rPr lang="en-GB" sz="1400" dirty="0"/>
              <a:t>Similar to renting your own place. </a:t>
            </a:r>
          </a:p>
          <a:p>
            <a:pPr marL="180000" indent="-180000">
              <a:spcAft>
                <a:spcPts val="600"/>
              </a:spcAft>
              <a:buClr>
                <a:srgbClr val="00864F"/>
              </a:buClr>
              <a:buFont typeface="Wingdings" pitchFamily="2" charset="2"/>
              <a:buChar char="§"/>
            </a:pPr>
            <a:r>
              <a:rPr lang="en-GB" sz="1400" dirty="0"/>
              <a:t>If you are in shared property, some bills may be split between the tenants or included in the monthly rent.</a:t>
            </a:r>
          </a:p>
        </p:txBody>
      </p:sp>
      <p:pic>
        <p:nvPicPr>
          <p:cNvPr id="19" name="Graphic 18">
            <a:extLst>
              <a:ext uri="{FF2B5EF4-FFF2-40B4-BE49-F238E27FC236}">
                <a16:creationId xmlns:a16="http://schemas.microsoft.com/office/drawing/2014/main" id="{41ADE8F1-E52F-F44C-954E-810A88DA4E0A}"/>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r="91946"/>
          <a:stretch/>
        </p:blipFill>
        <p:spPr>
          <a:xfrm>
            <a:off x="1622516" y="1877069"/>
            <a:ext cx="603430" cy="568381"/>
          </a:xfrm>
          <a:prstGeom prst="rect">
            <a:avLst/>
          </a:prstGeom>
        </p:spPr>
      </p:pic>
      <p:pic>
        <p:nvPicPr>
          <p:cNvPr id="10" name="Graphic 9">
            <a:extLst>
              <a:ext uri="{FF2B5EF4-FFF2-40B4-BE49-F238E27FC236}">
                <a16:creationId xmlns:a16="http://schemas.microsoft.com/office/drawing/2014/main" id="{36E8D0ED-1E53-4B4D-B93D-1881AD11526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30771" r="61175"/>
          <a:stretch/>
        </p:blipFill>
        <p:spPr>
          <a:xfrm>
            <a:off x="4673364" y="1877069"/>
            <a:ext cx="603430" cy="568381"/>
          </a:xfrm>
          <a:prstGeom prst="rect">
            <a:avLst/>
          </a:prstGeom>
        </p:spPr>
      </p:pic>
      <p:pic>
        <p:nvPicPr>
          <p:cNvPr id="14" name="Graphic 13">
            <a:extLst>
              <a:ext uri="{FF2B5EF4-FFF2-40B4-BE49-F238E27FC236}">
                <a16:creationId xmlns:a16="http://schemas.microsoft.com/office/drawing/2014/main" id="{C3F6CED4-4E6D-744C-A297-C89882807C17}"/>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92193" r="-247"/>
          <a:stretch/>
        </p:blipFill>
        <p:spPr>
          <a:xfrm>
            <a:off x="7655845" y="1877069"/>
            <a:ext cx="603430" cy="568381"/>
          </a:xfrm>
          <a:prstGeom prst="rect">
            <a:avLst/>
          </a:prstGeom>
        </p:spPr>
      </p:pic>
    </p:spTree>
    <p:extLst>
      <p:ext uri="{BB962C8B-B14F-4D97-AF65-F5344CB8AC3E}">
        <p14:creationId xmlns:p14="http://schemas.microsoft.com/office/powerpoint/2010/main" val="2880838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1000"/>
                                        <p:tgtEl>
                                          <p:spTgt spid="12"/>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2" grpId="0" animBg="1"/>
      <p:bldP spid="16" grpId="0"/>
      <p:bldP spid="13"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33A10-E259-D140-9E56-44BD15798DB7}"/>
              </a:ext>
            </a:extLst>
          </p:cNvPr>
          <p:cNvSpPr>
            <a:spLocks noGrp="1"/>
          </p:cNvSpPr>
          <p:nvPr>
            <p:ph type="title"/>
          </p:nvPr>
        </p:nvSpPr>
        <p:spPr>
          <a:xfrm>
            <a:off x="467139" y="468001"/>
            <a:ext cx="9041134" cy="1112972"/>
          </a:xfrm>
        </p:spPr>
        <p:txBody>
          <a:bodyPr>
            <a:noAutofit/>
          </a:bodyPr>
          <a:lstStyle/>
          <a:p>
            <a:pPr lvl="0" algn="l" eaLnBrk="1" hangingPunct="1">
              <a:spcAft>
                <a:spcPts val="1800"/>
              </a:spcAft>
            </a:pPr>
            <a:r>
              <a:rPr lang="en-US" sz="1400" cap="none" dirty="0">
                <a:solidFill>
                  <a:srgbClr val="024731"/>
                </a:solidFill>
                <a:latin typeface="Arial" charset="0"/>
                <a:ea typeface="ＭＳ Ｐゴシック"/>
              </a:rPr>
              <a:t>Activity C – The next move? My first home?</a:t>
            </a:r>
            <a:br>
              <a:rPr lang="en-US" sz="1400" cap="none" dirty="0">
                <a:solidFill>
                  <a:srgbClr val="000000"/>
                </a:solidFill>
                <a:latin typeface="Arial" charset="0"/>
                <a:ea typeface="ＭＳ Ｐゴシック"/>
              </a:rPr>
            </a:br>
            <a:br>
              <a:rPr lang="en-US" sz="2100" cap="none" dirty="0">
                <a:solidFill>
                  <a:srgbClr val="00864F"/>
                </a:solidFill>
                <a:ea typeface="ＭＳ Ｐゴシック"/>
              </a:rPr>
            </a:br>
            <a:r>
              <a:rPr lang="en-US" sz="3200" cap="none" dirty="0">
                <a:solidFill>
                  <a:srgbClr val="00864F"/>
                </a:solidFill>
                <a:ea typeface="ＭＳ Ｐゴシック"/>
              </a:rPr>
              <a:t>Do you know the difference?</a:t>
            </a:r>
            <a:endParaRPr lang="en-US" sz="3200" dirty="0">
              <a:solidFill>
                <a:srgbClr val="00864F"/>
              </a:solidFill>
            </a:endParaRPr>
          </a:p>
        </p:txBody>
      </p:sp>
      <p:sp>
        <p:nvSpPr>
          <p:cNvPr id="20" name="Rectangle 19">
            <a:extLst>
              <a:ext uri="{FF2B5EF4-FFF2-40B4-BE49-F238E27FC236}">
                <a16:creationId xmlns:a16="http://schemas.microsoft.com/office/drawing/2014/main" id="{1F09C5A4-8D53-D24A-B4B0-F9B599453823}"/>
              </a:ext>
            </a:extLst>
          </p:cNvPr>
          <p:cNvSpPr/>
          <p:nvPr/>
        </p:nvSpPr>
        <p:spPr>
          <a:xfrm>
            <a:off x="467139" y="2570965"/>
            <a:ext cx="2880000" cy="461665"/>
          </a:xfrm>
          <a:prstGeom prst="rect">
            <a:avLst/>
          </a:prstGeom>
          <a:solidFill>
            <a:srgbClr val="00864F"/>
          </a:solidFill>
        </p:spPr>
        <p:txBody>
          <a:bodyPr wrap="square">
            <a:spAutoFit/>
          </a:bodyPr>
          <a:lstStyle/>
          <a:p>
            <a:pPr marL="0" indent="0" algn="ctr">
              <a:buNone/>
            </a:pPr>
            <a:r>
              <a:rPr lang="en-GB" dirty="0">
                <a:solidFill>
                  <a:schemeClr val="bg1"/>
                </a:solidFill>
              </a:rPr>
              <a:t>For Sale</a:t>
            </a:r>
            <a:endParaRPr lang="en-GB" sz="1600" dirty="0">
              <a:solidFill>
                <a:schemeClr val="bg1"/>
              </a:solidFill>
            </a:endParaRPr>
          </a:p>
        </p:txBody>
      </p:sp>
      <p:sp>
        <p:nvSpPr>
          <p:cNvPr id="22" name="Rectangle 21">
            <a:extLst>
              <a:ext uri="{FF2B5EF4-FFF2-40B4-BE49-F238E27FC236}">
                <a16:creationId xmlns:a16="http://schemas.microsoft.com/office/drawing/2014/main" id="{BA492617-A544-8848-B655-D551392D6CDE}"/>
              </a:ext>
            </a:extLst>
          </p:cNvPr>
          <p:cNvSpPr/>
          <p:nvPr/>
        </p:nvSpPr>
        <p:spPr>
          <a:xfrm>
            <a:off x="467167" y="3168000"/>
            <a:ext cx="2880000" cy="2677656"/>
          </a:xfrm>
          <a:prstGeom prst="rect">
            <a:avLst/>
          </a:prstGeom>
        </p:spPr>
        <p:txBody>
          <a:bodyPr wrap="square" lIns="0" tIns="0" rIns="0" bIns="0">
            <a:spAutoFit/>
          </a:bodyPr>
          <a:lstStyle/>
          <a:p>
            <a:pPr>
              <a:spcAft>
                <a:spcPts val="600"/>
              </a:spcAft>
              <a:buClr>
                <a:srgbClr val="00864F"/>
              </a:buClr>
            </a:pPr>
            <a:r>
              <a:rPr lang="en-GB" sz="1400" b="1" dirty="0">
                <a:solidFill>
                  <a:srgbClr val="024731"/>
                </a:solidFill>
              </a:rPr>
              <a:t>Shared Ownership</a:t>
            </a:r>
            <a:endParaRPr lang="en-GB" sz="1400" dirty="0"/>
          </a:p>
          <a:p>
            <a:pPr marL="180000" indent="-180000">
              <a:spcAft>
                <a:spcPts val="600"/>
              </a:spcAft>
              <a:buClr>
                <a:srgbClr val="00864F"/>
              </a:buClr>
              <a:buFont typeface="Wingdings" pitchFamily="2" charset="2"/>
              <a:buChar char="§"/>
            </a:pPr>
            <a:r>
              <a:rPr lang="en-GB" sz="1400" dirty="0"/>
              <a:t>This is a way of owning part of a property. You might be able buy 25%, 50% or 75% of it. </a:t>
            </a:r>
          </a:p>
          <a:p>
            <a:pPr marL="180000" indent="-180000">
              <a:spcAft>
                <a:spcPts val="600"/>
              </a:spcAft>
              <a:buClr>
                <a:srgbClr val="00864F"/>
              </a:buClr>
              <a:buFont typeface="Wingdings" pitchFamily="2" charset="2"/>
              <a:buChar char="§"/>
            </a:pPr>
            <a:r>
              <a:rPr lang="en-GB" sz="1400" dirty="0"/>
              <a:t>Whatever portion you own, you will pay rent on the remainder. </a:t>
            </a:r>
          </a:p>
          <a:p>
            <a:pPr marL="180000" indent="-180000">
              <a:spcAft>
                <a:spcPts val="600"/>
              </a:spcAft>
              <a:buClr>
                <a:srgbClr val="00864F"/>
              </a:buClr>
              <a:buFont typeface="Wingdings" pitchFamily="2" charset="2"/>
              <a:buChar char="§"/>
            </a:pPr>
            <a:r>
              <a:rPr lang="en-GB" sz="1400" dirty="0"/>
              <a:t>Many housing associations offer shared ownership options. </a:t>
            </a:r>
          </a:p>
          <a:p>
            <a:pPr marL="180000" indent="-180000">
              <a:spcAft>
                <a:spcPts val="600"/>
              </a:spcAft>
              <a:buClr>
                <a:srgbClr val="00864F"/>
              </a:buClr>
              <a:buFont typeface="Wingdings" pitchFamily="2" charset="2"/>
              <a:buChar char="§"/>
            </a:pPr>
            <a:r>
              <a:rPr lang="en-GB" sz="1400" dirty="0"/>
              <a:t>It is a way of making affordable homes available to people with lower income or particular needs. </a:t>
            </a:r>
          </a:p>
        </p:txBody>
      </p:sp>
      <p:sp>
        <p:nvSpPr>
          <p:cNvPr id="21" name="Rectangle 20">
            <a:extLst>
              <a:ext uri="{FF2B5EF4-FFF2-40B4-BE49-F238E27FC236}">
                <a16:creationId xmlns:a16="http://schemas.microsoft.com/office/drawing/2014/main" id="{75FA4DB3-8459-A741-A16C-24AD49860924}"/>
              </a:ext>
            </a:extLst>
          </p:cNvPr>
          <p:cNvSpPr/>
          <p:nvPr/>
        </p:nvSpPr>
        <p:spPr>
          <a:xfrm>
            <a:off x="3511278" y="2570965"/>
            <a:ext cx="2880000" cy="461665"/>
          </a:xfrm>
          <a:prstGeom prst="rect">
            <a:avLst/>
          </a:prstGeom>
          <a:solidFill>
            <a:srgbClr val="00864F"/>
          </a:solidFill>
        </p:spPr>
        <p:txBody>
          <a:bodyPr wrap="square">
            <a:spAutoFit/>
          </a:bodyPr>
          <a:lstStyle/>
          <a:p>
            <a:pPr marL="0" indent="0" algn="ctr">
              <a:buNone/>
            </a:pPr>
            <a:r>
              <a:rPr lang="en-GB" dirty="0">
                <a:solidFill>
                  <a:schemeClr val="bg1"/>
                </a:solidFill>
              </a:rPr>
              <a:t>Shared Ownership</a:t>
            </a:r>
            <a:endParaRPr lang="en-GB" sz="1600" dirty="0">
              <a:solidFill>
                <a:schemeClr val="bg1"/>
              </a:solidFill>
            </a:endParaRPr>
          </a:p>
        </p:txBody>
      </p:sp>
      <p:sp>
        <p:nvSpPr>
          <p:cNvPr id="23" name="Rectangle 22">
            <a:extLst>
              <a:ext uri="{FF2B5EF4-FFF2-40B4-BE49-F238E27FC236}">
                <a16:creationId xmlns:a16="http://schemas.microsoft.com/office/drawing/2014/main" id="{C38E239F-40BA-E94C-817E-FA42D452FCFC}"/>
              </a:ext>
            </a:extLst>
          </p:cNvPr>
          <p:cNvSpPr/>
          <p:nvPr/>
        </p:nvSpPr>
        <p:spPr>
          <a:xfrm>
            <a:off x="3509263" y="3168000"/>
            <a:ext cx="2880000" cy="1738938"/>
          </a:xfrm>
          <a:prstGeom prst="rect">
            <a:avLst/>
          </a:prstGeom>
        </p:spPr>
        <p:txBody>
          <a:bodyPr wrap="square" lIns="0" tIns="0" rIns="0" bIns="0">
            <a:spAutoFit/>
          </a:bodyPr>
          <a:lstStyle/>
          <a:p>
            <a:pPr>
              <a:spcAft>
                <a:spcPts val="600"/>
              </a:spcAft>
              <a:buClr>
                <a:srgbClr val="00864F"/>
              </a:buClr>
            </a:pPr>
            <a:r>
              <a:rPr lang="en-GB" sz="1400" b="1" dirty="0">
                <a:solidFill>
                  <a:srgbClr val="024731"/>
                </a:solidFill>
              </a:rPr>
              <a:t>Joint Tenants</a:t>
            </a:r>
            <a:endParaRPr lang="en-GB" sz="1400" dirty="0"/>
          </a:p>
          <a:p>
            <a:pPr marL="180000" indent="-180000">
              <a:spcAft>
                <a:spcPts val="600"/>
              </a:spcAft>
              <a:buClr>
                <a:srgbClr val="00864F"/>
              </a:buClr>
              <a:buFont typeface="Wingdings" pitchFamily="2" charset="2"/>
              <a:buChar char="§"/>
            </a:pPr>
            <a:r>
              <a:rPr lang="en-GB" sz="1400" dirty="0"/>
              <a:t>This is another way of owning part of a property.</a:t>
            </a:r>
          </a:p>
          <a:p>
            <a:pPr marL="180000" indent="-180000">
              <a:spcAft>
                <a:spcPts val="600"/>
              </a:spcAft>
              <a:buClr>
                <a:srgbClr val="00864F"/>
              </a:buClr>
              <a:buFont typeface="Wingdings" pitchFamily="2" charset="2"/>
              <a:buChar char="§"/>
            </a:pPr>
            <a:r>
              <a:rPr lang="en-GB" sz="1400" dirty="0"/>
              <a:t>This usually involves taking out a joint mortgage held by two people. </a:t>
            </a:r>
          </a:p>
          <a:p>
            <a:pPr marL="180000" indent="-180000">
              <a:spcAft>
                <a:spcPts val="600"/>
              </a:spcAft>
              <a:buClr>
                <a:srgbClr val="00864F"/>
              </a:buClr>
              <a:buFont typeface="Wingdings" pitchFamily="2" charset="2"/>
              <a:buChar char="§"/>
            </a:pPr>
            <a:r>
              <a:rPr lang="en-GB" sz="1400" dirty="0"/>
              <a:t>Joint tenants have equal rights to the property.</a:t>
            </a:r>
          </a:p>
        </p:txBody>
      </p:sp>
      <p:sp>
        <p:nvSpPr>
          <p:cNvPr id="14" name="Rectangle 13">
            <a:extLst>
              <a:ext uri="{FF2B5EF4-FFF2-40B4-BE49-F238E27FC236}">
                <a16:creationId xmlns:a16="http://schemas.microsoft.com/office/drawing/2014/main" id="{CD0ED670-C418-7B45-9A4A-AF38A0D62DC8}"/>
              </a:ext>
            </a:extLst>
          </p:cNvPr>
          <p:cNvSpPr/>
          <p:nvPr/>
        </p:nvSpPr>
        <p:spPr>
          <a:xfrm>
            <a:off x="6546657" y="2570965"/>
            <a:ext cx="2880000" cy="461665"/>
          </a:xfrm>
          <a:prstGeom prst="rect">
            <a:avLst/>
          </a:prstGeom>
          <a:solidFill>
            <a:srgbClr val="00864F"/>
          </a:solidFill>
        </p:spPr>
        <p:txBody>
          <a:bodyPr wrap="square">
            <a:spAutoFit/>
          </a:bodyPr>
          <a:lstStyle/>
          <a:p>
            <a:pPr marL="0" indent="0" algn="ctr">
              <a:buNone/>
            </a:pPr>
            <a:r>
              <a:rPr lang="en-GB" dirty="0">
                <a:solidFill>
                  <a:schemeClr val="bg1"/>
                </a:solidFill>
              </a:rPr>
              <a:t>Shared Ownership</a:t>
            </a:r>
            <a:endParaRPr lang="en-GB" sz="1600" dirty="0">
              <a:solidFill>
                <a:schemeClr val="bg1"/>
              </a:solidFill>
            </a:endParaRPr>
          </a:p>
        </p:txBody>
      </p:sp>
      <p:sp>
        <p:nvSpPr>
          <p:cNvPr id="17" name="Rectangle 16">
            <a:extLst>
              <a:ext uri="{FF2B5EF4-FFF2-40B4-BE49-F238E27FC236}">
                <a16:creationId xmlns:a16="http://schemas.microsoft.com/office/drawing/2014/main" id="{FC9CF6C0-AE1F-D144-B825-FBF16E37E950}"/>
              </a:ext>
            </a:extLst>
          </p:cNvPr>
          <p:cNvSpPr/>
          <p:nvPr/>
        </p:nvSpPr>
        <p:spPr>
          <a:xfrm>
            <a:off x="6557461" y="3168000"/>
            <a:ext cx="2950812" cy="3477875"/>
          </a:xfrm>
          <a:prstGeom prst="rect">
            <a:avLst/>
          </a:prstGeom>
        </p:spPr>
        <p:txBody>
          <a:bodyPr wrap="square" lIns="0" tIns="0" rIns="0" bIns="0">
            <a:spAutoFit/>
          </a:bodyPr>
          <a:lstStyle/>
          <a:p>
            <a:pPr>
              <a:spcAft>
                <a:spcPts val="600"/>
              </a:spcAft>
              <a:buClr>
                <a:srgbClr val="00864F"/>
              </a:buClr>
            </a:pPr>
            <a:r>
              <a:rPr lang="en-GB" sz="1400" b="1" dirty="0">
                <a:solidFill>
                  <a:srgbClr val="024731"/>
                </a:solidFill>
              </a:rPr>
              <a:t>Tenants in common</a:t>
            </a:r>
            <a:endParaRPr lang="en-GB" sz="1400" dirty="0"/>
          </a:p>
          <a:p>
            <a:pPr marL="180000" indent="-180000">
              <a:spcAft>
                <a:spcPts val="600"/>
              </a:spcAft>
              <a:buClr>
                <a:srgbClr val="00864F"/>
              </a:buClr>
              <a:buFont typeface="Wingdings" pitchFamily="2" charset="2"/>
              <a:buChar char="§"/>
            </a:pPr>
            <a:r>
              <a:rPr lang="en-GB" sz="1400" dirty="0"/>
              <a:t>This is another way of owning part of a property.</a:t>
            </a:r>
          </a:p>
          <a:p>
            <a:pPr marL="180000" indent="-180000">
              <a:spcAft>
                <a:spcPts val="600"/>
              </a:spcAft>
              <a:buClr>
                <a:srgbClr val="00864F"/>
              </a:buClr>
              <a:buFont typeface="Wingdings" pitchFamily="2" charset="2"/>
              <a:buChar char="§"/>
            </a:pPr>
            <a:r>
              <a:rPr lang="en-GB" sz="1400" dirty="0"/>
              <a:t>This usually involves taking out a joint mortgage held by two people. </a:t>
            </a:r>
          </a:p>
          <a:p>
            <a:pPr marL="180000" indent="-180000">
              <a:spcAft>
                <a:spcPts val="600"/>
              </a:spcAft>
              <a:buClr>
                <a:srgbClr val="00864F"/>
              </a:buClr>
              <a:buFont typeface="Wingdings" pitchFamily="2" charset="2"/>
              <a:buChar char="§"/>
            </a:pPr>
            <a:r>
              <a:rPr lang="en-GB" sz="1400" dirty="0"/>
              <a:t>Tenants in common each own a separate share of the property. </a:t>
            </a:r>
          </a:p>
          <a:p>
            <a:pPr marL="180000" indent="-180000">
              <a:spcAft>
                <a:spcPts val="600"/>
              </a:spcAft>
              <a:buClr>
                <a:srgbClr val="00864F"/>
              </a:buClr>
              <a:buFont typeface="Wingdings" pitchFamily="2" charset="2"/>
              <a:buChar char="§"/>
            </a:pPr>
            <a:r>
              <a:rPr lang="en-GB" sz="1400" dirty="0"/>
              <a:t>These shares don’t have to be equal size  </a:t>
            </a:r>
          </a:p>
          <a:p>
            <a:pPr marL="180000" indent="-180000">
              <a:spcAft>
                <a:spcPts val="600"/>
              </a:spcAft>
              <a:buClr>
                <a:srgbClr val="00864F"/>
              </a:buClr>
              <a:buFont typeface="Wingdings" pitchFamily="2" charset="2"/>
              <a:buChar char="§"/>
            </a:pPr>
            <a:r>
              <a:rPr lang="en-GB" sz="1400" dirty="0"/>
              <a:t>This can help people to buy property who otherwise could not afford it.</a:t>
            </a:r>
          </a:p>
          <a:p>
            <a:pPr marL="180000" indent="-180000">
              <a:spcAft>
                <a:spcPts val="600"/>
              </a:spcAft>
              <a:buClr>
                <a:srgbClr val="00864F"/>
              </a:buClr>
              <a:buFont typeface="Wingdings" pitchFamily="2" charset="2"/>
              <a:buChar char="§"/>
            </a:pPr>
            <a:r>
              <a:rPr lang="en-GB" sz="1400" dirty="0"/>
              <a:t>If you want to sell the property, you must still all agree.</a:t>
            </a:r>
          </a:p>
        </p:txBody>
      </p:sp>
      <p:pic>
        <p:nvPicPr>
          <p:cNvPr id="10" name="Graphic 9">
            <a:extLst>
              <a:ext uri="{FF2B5EF4-FFF2-40B4-BE49-F238E27FC236}">
                <a16:creationId xmlns:a16="http://schemas.microsoft.com/office/drawing/2014/main" id="{E3971FB1-1A39-194F-BC12-FF606DF472E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1045" r="91351"/>
          <a:stretch/>
        </p:blipFill>
        <p:spPr>
          <a:xfrm>
            <a:off x="1543944" y="1877069"/>
            <a:ext cx="726391" cy="568381"/>
          </a:xfrm>
          <a:prstGeom prst="rect">
            <a:avLst/>
          </a:prstGeom>
        </p:spPr>
      </p:pic>
      <p:pic>
        <p:nvPicPr>
          <p:cNvPr id="11" name="Graphic 10">
            <a:extLst>
              <a:ext uri="{FF2B5EF4-FFF2-40B4-BE49-F238E27FC236}">
                <a16:creationId xmlns:a16="http://schemas.microsoft.com/office/drawing/2014/main" id="{169AA808-8104-9B47-B8EC-BC281FE66786}"/>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0785" r="29520"/>
          <a:stretch/>
        </p:blipFill>
        <p:spPr>
          <a:xfrm>
            <a:off x="4588083" y="1877069"/>
            <a:ext cx="726391" cy="568381"/>
          </a:xfrm>
          <a:prstGeom prst="rect">
            <a:avLst/>
          </a:prstGeom>
        </p:spPr>
      </p:pic>
      <p:pic>
        <p:nvPicPr>
          <p:cNvPr id="13" name="Graphic 12">
            <a:extLst>
              <a:ext uri="{FF2B5EF4-FFF2-40B4-BE49-F238E27FC236}">
                <a16:creationId xmlns:a16="http://schemas.microsoft.com/office/drawing/2014/main" id="{794BB8D5-E38F-7949-A42B-295AA65F002D}"/>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l="60785" r="29520"/>
          <a:stretch/>
        </p:blipFill>
        <p:spPr>
          <a:xfrm>
            <a:off x="7623462" y="1877069"/>
            <a:ext cx="726391" cy="568381"/>
          </a:xfrm>
          <a:prstGeom prst="rect">
            <a:avLst/>
          </a:prstGeom>
        </p:spPr>
      </p:pic>
    </p:spTree>
    <p:extLst>
      <p:ext uri="{BB962C8B-B14F-4D97-AF65-F5344CB8AC3E}">
        <p14:creationId xmlns:p14="http://schemas.microsoft.com/office/powerpoint/2010/main" val="198828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left)">
                                      <p:cBhvr>
                                        <p:cTn id="10" dur="10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1" grpId="0" animBg="1"/>
      <p:bldP spid="23" grpId="0"/>
      <p:bldP spid="14" grpId="0" animBg="1"/>
      <p:bldP spid="17" grpId="0"/>
    </p:bldLst>
  </p:timing>
</p:sld>
</file>

<file path=ppt/theme/theme1.xml><?xml version="1.0" encoding="utf-8"?>
<a:theme xmlns:a="http://schemas.openxmlformats.org/drawingml/2006/main" name="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2.xml><?xml version="1.0" encoding="utf-8"?>
<a:theme xmlns:a="http://schemas.openxmlformats.org/drawingml/2006/main" name="1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3.xml><?xml version="1.0" encoding="utf-8"?>
<a:theme xmlns:a="http://schemas.openxmlformats.org/drawingml/2006/main" name="2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4800" dirty="0" smtClean="0"/>
        </a:defPPr>
      </a:lstStyle>
    </a:txDef>
  </a:objectDefaults>
  <a:extraClrSchemeLst/>
</a:theme>
</file>

<file path=ppt/theme/theme4.xml><?xml version="1.0" encoding="utf-8"?>
<a:theme xmlns:a="http://schemas.openxmlformats.org/drawingml/2006/main" name="4_Lloyds Banking Group Master slides">
  <a:themeElements>
    <a:clrScheme name="Lloyds Banking Group Colour Palette">
      <a:dk1>
        <a:srgbClr val="000000"/>
      </a:dk1>
      <a:lt1>
        <a:srgbClr val="FFFFFF"/>
      </a:lt1>
      <a:dk2>
        <a:srgbClr val="000000"/>
      </a:dk2>
      <a:lt2>
        <a:srgbClr val="FFFFFF"/>
      </a:lt2>
      <a:accent1>
        <a:srgbClr val="00864F"/>
      </a:accent1>
      <a:accent2>
        <a:srgbClr val="5ABD19"/>
      </a:accent2>
      <a:accent3>
        <a:srgbClr val="595959"/>
      </a:accent3>
      <a:accent4>
        <a:srgbClr val="99CFB9"/>
      </a:accent4>
      <a:accent5>
        <a:srgbClr val="D8D8D8"/>
      </a:accent5>
      <a:accent6>
        <a:srgbClr val="BDE5A3"/>
      </a:accent6>
      <a:hlink>
        <a:srgbClr val="0070C0"/>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200" dirty="0" smtClean="0">
            <a:solidFill>
              <a:schemeClr val="bg1"/>
            </a:solidFill>
          </a:defRPr>
        </a:defPPr>
      </a:lstStyle>
    </a:tx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9CF3B37368C04185DF260BC30A2940" ma:contentTypeVersion="2" ma:contentTypeDescription="Create a new document." ma:contentTypeScope="" ma:versionID="20692667eed667b0e3c44c43cf54033c">
  <xsd:schema xmlns:xsd="http://www.w3.org/2001/XMLSchema" xmlns:xs="http://www.w3.org/2001/XMLSchema" xmlns:p="http://schemas.microsoft.com/office/2006/metadata/properties" xmlns:ns2="833e2651-f612-4149-b59c-5241dd8b9a14" targetNamespace="http://schemas.microsoft.com/office/2006/metadata/properties" ma:root="true" ma:fieldsID="9d956e13135353fa19cead3b5a411265" ns2:_="">
    <xsd:import namespace="833e2651-f612-4149-b59c-5241dd8b9a14"/>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e2651-f612-4149-b59c-5241dd8b9a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9D1288-71AB-4B26-907F-7E9172984B7B}">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B195D75D-E4D5-4985-8126-59EE9141F0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3e2651-f612-4149-b59c-5241dd8b9a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892C2A-824C-48BE-9C84-0846F984951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67333</TotalTime>
  <Words>1063</Words>
  <Application>Microsoft Macintosh PowerPoint</Application>
  <PresentationFormat>A4 Paper (210x297 mm)</PresentationFormat>
  <Paragraphs>142</Paragraphs>
  <Slides>12</Slides>
  <Notes>11</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12</vt:i4>
      </vt:variant>
    </vt:vector>
  </HeadingPairs>
  <TitlesOfParts>
    <vt:vector size="18" baseType="lpstr">
      <vt:lpstr>Arial</vt:lpstr>
      <vt:lpstr>Wingdings</vt:lpstr>
      <vt:lpstr>Lloyds Banking Group Master slides</vt:lpstr>
      <vt:lpstr>1_Lloyds Banking Group Master slides</vt:lpstr>
      <vt:lpstr>2_Lloyds Banking Group Master slides</vt:lpstr>
      <vt:lpstr>4_Lloyds Banking Group Master slides</vt:lpstr>
      <vt:lpstr>Independent living Managing living expenses</vt:lpstr>
      <vt:lpstr>Introduction</vt:lpstr>
      <vt:lpstr>Activity A  Moving out – what will it cost?</vt:lpstr>
      <vt:lpstr>Activity A – round up  Moving out – what will it cost?  Key learning:</vt:lpstr>
      <vt:lpstr>PowerPoint Presentation</vt:lpstr>
      <vt:lpstr>PowerPoint Presentation</vt:lpstr>
      <vt:lpstr>Activity B – round up  The balancing act  Key learning:</vt:lpstr>
      <vt:lpstr>Activity C – The next move? My first home?  Do you know the difference?</vt:lpstr>
      <vt:lpstr>Activity C – The next move? My first home?  Do you know the difference?</vt:lpstr>
      <vt:lpstr>Activity C  The next move? My first home</vt:lpstr>
      <vt:lpstr>Activity C – Round up  The next move? My first home  Key learning:</vt:lpstr>
      <vt:lpstr>Thank you!</vt:lpstr>
    </vt:vector>
  </TitlesOfParts>
  <Company>Lloyds Banking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 IN PRESENTATION TITLE CAPS</dc:title>
  <dc:creator>Rimoncelli, Dan (Strategy &amp; Planning, LBG Group Marketing)</dc:creator>
  <cp:lastModifiedBy>Jayne Smith</cp:lastModifiedBy>
  <cp:revision>3697</cp:revision>
  <cp:lastPrinted>2019-11-12T10:09:47Z</cp:lastPrinted>
  <dcterms:created xsi:type="dcterms:W3CDTF">2009-01-21T19:55:17Z</dcterms:created>
  <dcterms:modified xsi:type="dcterms:W3CDTF">2023-02-22T11:02:48Z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0x0101004D9CF3B37368C04185DF260BC30A2940</vt:lpwstr>
  </property>
  <property fmtid="{D5CDD505-2E9C-101B-9397-08002B2CF9AE}" pid="3" name="TitusGUID">
    <vt:lpwstr>8cb2ee10-1e9e-4c83-a19e-3964e6dc3dc4</vt:lpwstr>
  </property>
  <property fmtid="{D5CDD505-2E9C-101B-9397-08002B2CF9AE}" pid="4" name="TITUS">
    <vt:lpwstr>&lt;p align="center"&gt; &lt;/p&gt;</vt:lpwstr>
  </property>
  <property fmtid="{D5CDD505-2E9C-101B-9397-08002B2CF9AE}" pid="5" name="Classification">
    <vt:lpwstr>Internal</vt:lpwstr>
  </property>
  <property fmtid="{D5CDD505-2E9C-101B-9397-08002B2CF9AE}" pid="6" name="HeadersandFooters">
    <vt:lpwstr>None</vt:lpwstr>
  </property>
  <property fmtid="{D5CDD505-2E9C-101B-9397-08002B2CF9AE}" pid="7" name="MSIP_Label_7bc792f8-6d75-423a-9981-629281829092_Enabled">
    <vt:lpwstr>True</vt:lpwstr>
  </property>
  <property fmtid="{D5CDD505-2E9C-101B-9397-08002B2CF9AE}" pid="8" name="MSIP_Label_7bc792f8-6d75-423a-9981-629281829092_SiteId">
    <vt:lpwstr>3ded2960-214a-46ff-8cf4-611f125e2398</vt:lpwstr>
  </property>
  <property fmtid="{D5CDD505-2E9C-101B-9397-08002B2CF9AE}" pid="9" name="MSIP_Label_7bc792f8-6d75-423a-9981-629281829092_Owner">
    <vt:lpwstr>Priya.Shah@lloydsbanking.com</vt:lpwstr>
  </property>
  <property fmtid="{D5CDD505-2E9C-101B-9397-08002B2CF9AE}" pid="10" name="MSIP_Label_7bc792f8-6d75-423a-9981-629281829092_SetDate">
    <vt:lpwstr>2019-10-25T15:37:23.6238436Z</vt:lpwstr>
  </property>
  <property fmtid="{D5CDD505-2E9C-101B-9397-08002B2CF9AE}" pid="11" name="MSIP_Label_7bc792f8-6d75-423a-9981-629281829092_Name">
    <vt:lpwstr>Limited</vt:lpwstr>
  </property>
  <property fmtid="{D5CDD505-2E9C-101B-9397-08002B2CF9AE}" pid="12" name="MSIP_Label_7bc792f8-6d75-423a-9981-629281829092_Application">
    <vt:lpwstr>Microsoft Azure Information Protection</vt:lpwstr>
  </property>
  <property fmtid="{D5CDD505-2E9C-101B-9397-08002B2CF9AE}" pid="13" name="MSIP_Label_7bc792f8-6d75-423a-9981-629281829092_ActionId">
    <vt:lpwstr>63e1f0ce-b232-4455-ab4d-7e59a96c6da6</vt:lpwstr>
  </property>
  <property fmtid="{D5CDD505-2E9C-101B-9397-08002B2CF9AE}" pid="14" name="MSIP_Label_7bc792f8-6d75-423a-9981-629281829092_Extended_MSFT_Method">
    <vt:lpwstr>Automatic</vt:lpwstr>
  </property>
  <property fmtid="{D5CDD505-2E9C-101B-9397-08002B2CF9AE}" pid="15" name="Sensitivity">
    <vt:lpwstr>Limited</vt:lpwstr>
  </property>
</Properties>
</file>