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19"/>
  </p:notesMasterIdLst>
  <p:handoutMasterIdLst>
    <p:handoutMasterId r:id="rId20"/>
  </p:handoutMasterIdLst>
  <p:sldIdLst>
    <p:sldId id="1127" r:id="rId8"/>
    <p:sldId id="1074" r:id="rId9"/>
    <p:sldId id="1109" r:id="rId10"/>
    <p:sldId id="1072" r:id="rId11"/>
    <p:sldId id="1125" r:id="rId12"/>
    <p:sldId id="1101" r:id="rId13"/>
    <p:sldId id="1128" r:id="rId14"/>
    <p:sldId id="1129" r:id="rId15"/>
    <p:sldId id="1130" r:id="rId16"/>
    <p:sldId id="1131" r:id="rId17"/>
    <p:sldId id="1106" r:id="rId18"/>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 clrIdx="2">
    <p:extLst>
      <p:ext uri="{19B8F6BF-5375-455C-9EA6-DF929625EA0E}">
        <p15:presenceInfo xmlns:p15="http://schemas.microsoft.com/office/powerpoint/2012/main" userId="S::lizzie.angel@six.agency::acfecc51-4d15-4327-9462-44593bbbaac1" providerId="AD"/>
      </p:ext>
    </p:extLst>
  </p:cmAuthor>
  <p:cmAuthor id="4" name="Sam Kennard" initials="SK" lastIdx="1" clrIdx="3">
    <p:extLst>
      <p:ext uri="{19B8F6BF-5375-455C-9EA6-DF929625EA0E}">
        <p15:presenceInfo xmlns:p15="http://schemas.microsoft.com/office/powerpoint/2012/main" userId="Sam Ken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637"/>
    <a:srgbClr val="006C32"/>
    <a:srgbClr val="2178B0"/>
    <a:srgbClr val="7FB598"/>
    <a:srgbClr val="0D5595"/>
    <a:srgbClr val="999999"/>
    <a:srgbClr val="D24702"/>
    <a:srgbClr val="00864F"/>
    <a:srgbClr val="E3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1020" autoAdjust="0"/>
  </p:normalViewPr>
  <p:slideViewPr>
    <p:cSldViewPr snapToGrid="0">
      <p:cViewPr varScale="1">
        <p:scale>
          <a:sx n="112" d="100"/>
          <a:sy n="112" d="100"/>
        </p:scale>
        <p:origin x="976" y="176"/>
      </p:cViewPr>
      <p:guideLst>
        <p:guide orient="horz" pos="2160"/>
        <p:guide pos="5480"/>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12/01/2023</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3284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59310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344695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83809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158634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38602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923482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ccessibility 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C4665E-14A9-BF4C-8463-752F3BEC6696}"/>
              </a:ext>
            </a:extLst>
          </p:cNvPr>
          <p:cNvSpPr>
            <a:spLocks noGrp="1"/>
          </p:cNvSpPr>
          <p:nvPr>
            <p:ph type="title"/>
          </p:nvPr>
        </p:nvSpPr>
        <p:spPr>
          <a:xfrm>
            <a:off x="0" y="720000"/>
            <a:ext cx="9906000" cy="553998"/>
          </a:xfrm>
        </p:spPr>
        <p:txBody>
          <a:bodyPr anchor="t" anchorCtr="0">
            <a:spAutoFit/>
          </a:bodyPr>
          <a:lstStyle>
            <a:lvl1pPr algn="ctr">
              <a:defRPr sz="3600"/>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dirty="0">
              <a:solidFill>
                <a:srgbClr val="FFFFFF"/>
              </a:solidFill>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i="0">
                <a:latin typeface="+mn-lt"/>
              </a:defRPr>
            </a:lvl1pPr>
          </a:lstStyle>
          <a:p>
            <a:pPr>
              <a:defRPr/>
            </a:pPr>
            <a:fld id="{FEA22204-5800-4013-A5F3-1C8F1B23E3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a:latin typeface="+mj-lt"/>
              </a:defRPr>
            </a:lvl4pPr>
            <a:lvl5pPr marL="964035" indent="-231369">
              <a:spcBef>
                <a:spcPts val="0"/>
              </a:spcBef>
              <a:spcAft>
                <a:spcPts val="1102"/>
              </a:spcAft>
              <a:buClr>
                <a:schemeClr val="accent1"/>
              </a:buClr>
              <a:defRPr sz="1400">
                <a:latin typeface="+mj-lt"/>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dirty="0">
              <a:solidFill>
                <a:srgbClr val="FFFFFF"/>
              </a:solidFill>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7"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loyds Bank logo">
            <a:extLst>
              <a:ext uri="{FF2B5EF4-FFF2-40B4-BE49-F238E27FC236}">
                <a16:creationId xmlns:a16="http://schemas.microsoft.com/office/drawing/2014/main" id="{DFF45E69-A396-9244-A63F-7AAAA038C575}"/>
              </a:ext>
            </a:extLst>
          </p:cNvPr>
          <p:cNvPicPr>
            <a:picLocks noChangeAspect="1"/>
          </p:cNvPicPr>
          <p:nvPr/>
        </p:nvPicPr>
        <p:blipFill>
          <a:blip r:embed="rId3"/>
          <a:stretch>
            <a:fillRect/>
          </a:stretch>
        </p:blipFill>
        <p:spPr>
          <a:xfrm>
            <a:off x="0" y="0"/>
            <a:ext cx="9906000" cy="6858000"/>
          </a:xfrm>
          <a:prstGeom prst="rect">
            <a:avLst/>
          </a:prstGeom>
        </p:spPr>
      </p:pic>
      <p:sp>
        <p:nvSpPr>
          <p:cNvPr id="9" name="TextBox 8">
            <a:extLst>
              <a:ext uri="{FF2B5EF4-FFF2-40B4-BE49-F238E27FC236}">
                <a16:creationId xmlns:a16="http://schemas.microsoft.com/office/drawing/2014/main" id="{EA885CCC-26B2-A146-9D6D-22A0A68C5FDD}"/>
              </a:ext>
            </a:extLst>
          </p:cNvPr>
          <p:cNvSpPr txBox="1"/>
          <p:nvPr/>
        </p:nvSpPr>
        <p:spPr>
          <a:xfrm>
            <a:off x="494952" y="1603524"/>
            <a:ext cx="4776927" cy="338554"/>
          </a:xfrm>
          <a:prstGeom prst="rect">
            <a:avLst/>
          </a:prstGeom>
          <a:noFill/>
        </p:spPr>
        <p:txBody>
          <a:bodyPr wrap="square" lIns="0" tIns="0" rIns="0" bIns="0" rtlCol="0">
            <a:spAutoFit/>
          </a:bodyPr>
          <a:lstStyle/>
          <a:p>
            <a:r>
              <a:rPr lang="en-US" sz="2200" dirty="0">
                <a:solidFill>
                  <a:schemeClr val="bg1"/>
                </a:solidFill>
              </a:rPr>
              <a:t>Let’s talk about money</a:t>
            </a:r>
          </a:p>
        </p:txBody>
      </p:sp>
      <p:sp>
        <p:nvSpPr>
          <p:cNvPr id="2" name="Title 1">
            <a:extLst>
              <a:ext uri="{FF2B5EF4-FFF2-40B4-BE49-F238E27FC236}">
                <a16:creationId xmlns:a16="http://schemas.microsoft.com/office/drawing/2014/main" id="{8023BAA8-A588-3245-86FC-1AEC52E129F5}"/>
              </a:ext>
            </a:extLst>
          </p:cNvPr>
          <p:cNvSpPr>
            <a:spLocks noGrp="1"/>
          </p:cNvSpPr>
          <p:nvPr>
            <p:ph type="title"/>
          </p:nvPr>
        </p:nvSpPr>
        <p:spPr>
          <a:xfrm>
            <a:off x="465216" y="2147466"/>
            <a:ext cx="8262472" cy="974626"/>
          </a:xfrm>
        </p:spPr>
        <p:txBody>
          <a:bodyPr/>
          <a:lstStyle/>
          <a:p>
            <a:pPr lvl="0" algn="l" eaLnBrk="1" hangingPunct="1">
              <a:lnSpc>
                <a:spcPts val="3800"/>
              </a:lnSpc>
            </a:pPr>
            <a:r>
              <a:rPr lang="en-US" sz="4000" b="1" cap="none" dirty="0">
                <a:solidFill>
                  <a:srgbClr val="FFFFFF"/>
                </a:solidFill>
                <a:ea typeface="ＭＳ Ｐゴシック"/>
              </a:rPr>
              <a:t>Life, work, money…</a:t>
            </a:r>
            <a:br>
              <a:rPr lang="en-US" sz="4000" b="1" cap="none" dirty="0">
                <a:solidFill>
                  <a:srgbClr val="FFFFFF"/>
                </a:solidFill>
                <a:ea typeface="ＭＳ Ｐゴシック"/>
              </a:rPr>
            </a:br>
            <a:r>
              <a:rPr lang="en-US" sz="4000" b="1" cap="none" dirty="0">
                <a:solidFill>
                  <a:srgbClr val="FFFFFF"/>
                </a:solidFill>
                <a:ea typeface="ＭＳ Ｐゴシック"/>
              </a:rPr>
              <a:t>How do I stay in control?</a:t>
            </a:r>
            <a:endParaRPr lang="en-US" dirty="0"/>
          </a:p>
        </p:txBody>
      </p:sp>
      <p:sp>
        <p:nvSpPr>
          <p:cNvPr id="7" name="TextBox 6">
            <a:extLst>
              <a:ext uri="{FF2B5EF4-FFF2-40B4-BE49-F238E27FC236}">
                <a16:creationId xmlns:a16="http://schemas.microsoft.com/office/drawing/2014/main" id="{A28E96C0-CD1A-AC4D-ABA0-ED178591F82E}"/>
              </a:ext>
            </a:extLst>
          </p:cNvPr>
          <p:cNvSpPr txBox="1"/>
          <p:nvPr/>
        </p:nvSpPr>
        <p:spPr>
          <a:xfrm>
            <a:off x="528113" y="5842238"/>
            <a:ext cx="7555831" cy="184666"/>
          </a:xfrm>
          <a:prstGeom prst="rect">
            <a:avLst/>
          </a:prstGeom>
          <a:noFill/>
        </p:spPr>
        <p:txBody>
          <a:bodyPr wrap="square" lIns="0" tIns="0" rIns="0" bIns="0" rtlCol="0">
            <a:spAutoFit/>
          </a:bodyPr>
          <a:lstStyle/>
          <a:p>
            <a:r>
              <a:rPr lang="en-GB" sz="1200" dirty="0">
                <a:solidFill>
                  <a:schemeClr val="bg1"/>
                </a:solidFill>
              </a:rPr>
              <a:t>This material is intended for information purposes only and does not constitute advice or a recommendation.</a:t>
            </a:r>
          </a:p>
        </p:txBody>
      </p:sp>
      <p:pic>
        <p:nvPicPr>
          <p:cNvPr id="4" name="Picture 3" descr="Young money formerly pfeg &#10;FINANCIAL EDUCATION QUALITY MARK&#10;RECOMMENDED FINANCIAL EDUCATION RESOURCE&#10;Assessed by independent experts &#10;Supported By the Money Advice Service&#10;Issue No. 0152 | Issue Date: January 2023">
            <a:extLst>
              <a:ext uri="{FF2B5EF4-FFF2-40B4-BE49-F238E27FC236}">
                <a16:creationId xmlns:a16="http://schemas.microsoft.com/office/drawing/2014/main" id="{59CE88B6-F9AA-6E63-7E61-1CD905BA3840}"/>
              </a:ext>
            </a:extLst>
          </p:cNvPr>
          <p:cNvPicPr>
            <a:picLocks noChangeAspect="1"/>
          </p:cNvPicPr>
          <p:nvPr/>
        </p:nvPicPr>
        <p:blipFill>
          <a:blip r:embed="rId4"/>
          <a:srcRect/>
          <a:stretch/>
        </p:blipFill>
        <p:spPr>
          <a:xfrm>
            <a:off x="442356" y="264676"/>
            <a:ext cx="1463632" cy="1109980"/>
          </a:xfrm>
          <a:prstGeom prst="rect">
            <a:avLst/>
          </a:prstGeom>
        </p:spPr>
      </p:pic>
    </p:spTree>
    <p:extLst>
      <p:ext uri="{BB962C8B-B14F-4D97-AF65-F5344CB8AC3E}">
        <p14:creationId xmlns:p14="http://schemas.microsoft.com/office/powerpoint/2010/main" val="3704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E233-DFAF-D14A-9ECF-4B21A2568A69}"/>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Me and my money!</a:t>
            </a:r>
            <a:endParaRPr lang="en-US" dirty="0"/>
          </a:p>
        </p:txBody>
      </p:sp>
      <p:sp>
        <p:nvSpPr>
          <p:cNvPr id="45" name="TextBox 44">
            <a:extLst>
              <a:ext uri="{FF2B5EF4-FFF2-40B4-BE49-F238E27FC236}">
                <a16:creationId xmlns:a16="http://schemas.microsoft.com/office/drawing/2014/main" id="{0C2909FC-AE92-3242-9566-601C6EF813CB}"/>
              </a:ext>
            </a:extLst>
          </p:cNvPr>
          <p:cNvSpPr txBox="1"/>
          <p:nvPr/>
        </p:nvSpPr>
        <p:spPr>
          <a:xfrm>
            <a:off x="0" y="1488083"/>
            <a:ext cx="9906000" cy="369332"/>
          </a:xfrm>
          <a:prstGeom prst="rect">
            <a:avLst/>
          </a:prstGeom>
          <a:noFill/>
        </p:spPr>
        <p:txBody>
          <a:bodyPr wrap="square" lIns="0" tIns="0" rIns="0" bIns="0" rtlCol="0">
            <a:spAutoFit/>
          </a:bodyPr>
          <a:lstStyle/>
          <a:p>
            <a:pPr marL="0" indent="0" algn="ctr">
              <a:buNone/>
            </a:pPr>
            <a:r>
              <a:rPr lang="en-US" dirty="0"/>
              <a:t>Write down…</a:t>
            </a:r>
          </a:p>
        </p:txBody>
      </p:sp>
      <p:sp>
        <p:nvSpPr>
          <p:cNvPr id="27" name="Rectangle 26">
            <a:extLst>
              <a:ext uri="{FF2B5EF4-FFF2-40B4-BE49-F238E27FC236}">
                <a16:creationId xmlns:a16="http://schemas.microsoft.com/office/drawing/2014/main" id="{70AA620E-98B9-C148-99C9-8EF88874B462}"/>
              </a:ext>
              <a:ext uri="{C183D7F6-B498-43B3-948B-1728B52AA6E4}">
                <adec:decorative xmlns:adec="http://schemas.microsoft.com/office/drawing/2017/decorative" val="1"/>
              </a:ext>
            </a:extLst>
          </p:cNvPr>
          <p:cNvSpPr/>
          <p:nvPr/>
        </p:nvSpPr>
        <p:spPr>
          <a:xfrm>
            <a:off x="0" y="2730043"/>
            <a:ext cx="6607125" cy="4127957"/>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E2C3D8B-7037-2445-81F7-BA91A65FE02C}"/>
              </a:ext>
            </a:extLst>
          </p:cNvPr>
          <p:cNvSpPr txBox="1"/>
          <p:nvPr/>
        </p:nvSpPr>
        <p:spPr>
          <a:xfrm>
            <a:off x="414125" y="3314203"/>
            <a:ext cx="5775750" cy="2800767"/>
          </a:xfrm>
          <a:prstGeom prst="rect">
            <a:avLst/>
          </a:prstGeom>
          <a:noFill/>
        </p:spPr>
        <p:txBody>
          <a:bodyPr wrap="square" rtlCol="0">
            <a:spAutoFit/>
          </a:bodyPr>
          <a:lstStyle/>
          <a:p>
            <a:pPr>
              <a:buClr>
                <a:schemeClr val="accent1"/>
              </a:buClr>
            </a:pPr>
            <a:r>
              <a:rPr lang="en-GB" sz="2200" b="1" dirty="0">
                <a:solidFill>
                  <a:schemeClr val="bg1"/>
                </a:solidFill>
              </a:rPr>
              <a:t>3</a:t>
            </a:r>
            <a:r>
              <a:rPr lang="en-GB" sz="2200" dirty="0">
                <a:solidFill>
                  <a:schemeClr val="bg1"/>
                </a:solidFill>
              </a:rPr>
              <a:t> things you have learnt about where you can get money from, now and in the future.</a:t>
            </a:r>
          </a:p>
          <a:p>
            <a:pPr>
              <a:buClr>
                <a:schemeClr val="accent1"/>
              </a:buClr>
            </a:pPr>
            <a:endParaRPr lang="en-GB" sz="2200" dirty="0">
              <a:solidFill>
                <a:schemeClr val="bg1"/>
              </a:solidFill>
            </a:endParaRPr>
          </a:p>
          <a:p>
            <a:pPr>
              <a:buClr>
                <a:schemeClr val="accent1"/>
              </a:buClr>
            </a:pPr>
            <a:r>
              <a:rPr lang="en-GB" sz="2200" b="1" dirty="0">
                <a:solidFill>
                  <a:schemeClr val="bg1"/>
                </a:solidFill>
              </a:rPr>
              <a:t>2</a:t>
            </a:r>
            <a:r>
              <a:rPr lang="en-GB" sz="2200" dirty="0">
                <a:solidFill>
                  <a:schemeClr val="bg1"/>
                </a:solidFill>
              </a:rPr>
              <a:t> things you have learnt about saving </a:t>
            </a:r>
            <a:br>
              <a:rPr lang="en-GB" sz="2200" dirty="0">
                <a:solidFill>
                  <a:schemeClr val="bg1"/>
                </a:solidFill>
              </a:rPr>
            </a:br>
            <a:r>
              <a:rPr lang="en-GB" sz="2200" dirty="0">
                <a:solidFill>
                  <a:schemeClr val="bg1"/>
                </a:solidFill>
              </a:rPr>
              <a:t>and borrowing.</a:t>
            </a:r>
          </a:p>
          <a:p>
            <a:pPr>
              <a:buClr>
                <a:schemeClr val="accent1"/>
              </a:buClr>
            </a:pPr>
            <a:endParaRPr lang="en-GB" sz="2200" dirty="0">
              <a:solidFill>
                <a:schemeClr val="bg1"/>
              </a:solidFill>
            </a:endParaRPr>
          </a:p>
          <a:p>
            <a:pPr>
              <a:buClr>
                <a:schemeClr val="accent1"/>
              </a:buClr>
            </a:pPr>
            <a:r>
              <a:rPr lang="en-GB" sz="2200" b="1" dirty="0">
                <a:solidFill>
                  <a:schemeClr val="bg1"/>
                </a:solidFill>
              </a:rPr>
              <a:t>1</a:t>
            </a:r>
            <a:r>
              <a:rPr lang="en-GB" sz="2200" dirty="0">
                <a:solidFill>
                  <a:schemeClr val="bg1"/>
                </a:solidFill>
              </a:rPr>
              <a:t> thing you will now do to manage your money in the future.</a:t>
            </a:r>
          </a:p>
        </p:txBody>
      </p:sp>
      <p:pic>
        <p:nvPicPr>
          <p:cNvPr id="6" name="Picture 5" descr="Boy looking at his tablet.">
            <a:extLst>
              <a:ext uri="{FF2B5EF4-FFF2-40B4-BE49-F238E27FC236}">
                <a16:creationId xmlns:a16="http://schemas.microsoft.com/office/drawing/2014/main" id="{26D5C428-72EC-364B-8F72-CDF64025AB73}"/>
              </a:ext>
            </a:extLst>
          </p:cNvPr>
          <p:cNvPicPr>
            <a:picLocks noChangeAspect="1"/>
          </p:cNvPicPr>
          <p:nvPr/>
        </p:nvPicPr>
        <p:blipFill rotWithShape="1">
          <a:blip r:embed="rId3"/>
          <a:srcRect l="50000" t="3567" r="18626" b="-150"/>
          <a:stretch/>
        </p:blipFill>
        <p:spPr>
          <a:xfrm>
            <a:off x="6604000" y="2730044"/>
            <a:ext cx="3302000" cy="4127956"/>
          </a:xfrm>
          <a:prstGeom prst="rect">
            <a:avLst/>
          </a:prstGeom>
        </p:spPr>
      </p:pic>
    </p:spTree>
    <p:extLst>
      <p:ext uri="{BB962C8B-B14F-4D97-AF65-F5344CB8AC3E}">
        <p14:creationId xmlns:p14="http://schemas.microsoft.com/office/powerpoint/2010/main" val="33050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7AB71-4888-FD4D-8C0E-D18D6CAD68CD}"/>
              </a:ext>
            </a:extLst>
          </p:cNvPr>
          <p:cNvSpPr>
            <a:spLocks noGrp="1"/>
          </p:cNvSpPr>
          <p:nvPr>
            <p:ph type="title"/>
          </p:nvPr>
        </p:nvSpPr>
        <p:spPr>
          <a:xfrm>
            <a:off x="0" y="2880000"/>
            <a:ext cx="9906000" cy="830997"/>
          </a:xfrm>
        </p:spPr>
        <p:txBody>
          <a:bodyPr/>
          <a:lstStyle/>
          <a:p>
            <a:pPr lvl="0" eaLnBrk="1" hangingPunct="1"/>
            <a:r>
              <a:rPr lang="en-GB" sz="5400" cap="none" dirty="0">
                <a:solidFill>
                  <a:srgbClr val="00864F"/>
                </a:solidFill>
                <a:ea typeface="ＭＳ Ｐゴシック"/>
              </a:rPr>
              <a:t>A big thank you!</a:t>
            </a:r>
            <a:endParaRPr lang="en-US" dirty="0"/>
          </a:p>
        </p:txBody>
      </p:sp>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9945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AABA-8FB4-AC45-8EBB-43CF8F1548BD}"/>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Introduction</a:t>
            </a:r>
            <a:endParaRPr lang="en-US" dirty="0"/>
          </a:p>
        </p:txBody>
      </p:sp>
      <p:sp>
        <p:nvSpPr>
          <p:cNvPr id="14" name="TextBox 13">
            <a:extLst>
              <a:ext uri="{FF2B5EF4-FFF2-40B4-BE49-F238E27FC236}">
                <a16:creationId xmlns:a16="http://schemas.microsoft.com/office/drawing/2014/main" id="{21315468-20A9-1D41-BA9E-117A765D2554}"/>
              </a:ext>
            </a:extLst>
          </p:cNvPr>
          <p:cNvSpPr txBox="1"/>
          <p:nvPr/>
        </p:nvSpPr>
        <p:spPr>
          <a:xfrm>
            <a:off x="0" y="1488083"/>
            <a:ext cx="9906000" cy="369332"/>
          </a:xfrm>
          <a:prstGeom prst="rect">
            <a:avLst/>
          </a:prstGeom>
          <a:noFill/>
        </p:spPr>
        <p:txBody>
          <a:bodyPr wrap="square" lIns="0" tIns="0" rIns="0" bIns="0" rtlCol="0">
            <a:spAutoFit/>
          </a:bodyPr>
          <a:lstStyle/>
          <a:p>
            <a:pPr marL="0" indent="0" algn="ctr">
              <a:buNone/>
            </a:pPr>
            <a:r>
              <a:rPr lang="en-US" dirty="0"/>
              <a:t>During this session, we will be learning about:</a:t>
            </a:r>
          </a:p>
        </p:txBody>
      </p:sp>
      <p:pic>
        <p:nvPicPr>
          <p:cNvPr id="12" name="Picture 11" descr="Photograph of a two young women looking at a tablet">
            <a:extLst>
              <a:ext uri="{FF2B5EF4-FFF2-40B4-BE49-F238E27FC236}">
                <a16:creationId xmlns:a16="http://schemas.microsoft.com/office/drawing/2014/main" id="{1CEAA488-2DEA-FD44-9F6B-31EB38B186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0500"/>
            <a:ext cx="3312000" cy="4127500"/>
          </a:xfrm>
          <a:prstGeom prst="rect">
            <a:avLst/>
          </a:prstGeom>
        </p:spPr>
      </p:pic>
      <p:sp>
        <p:nvSpPr>
          <p:cNvPr id="15" name="Rectangle 14">
            <a:extLst>
              <a:ext uri="{FF2B5EF4-FFF2-40B4-BE49-F238E27FC236}">
                <a16:creationId xmlns:a16="http://schemas.microsoft.com/office/drawing/2014/main" id="{94395314-6143-6645-8CD7-B9FA10C690B1}"/>
              </a:ext>
              <a:ext uri="{C183D7F6-B498-43B3-948B-1728B52AA6E4}">
                <adec:decorative xmlns:adec="http://schemas.microsoft.com/office/drawing/2017/decorative" val="1"/>
              </a:ext>
            </a:extLst>
          </p:cNvPr>
          <p:cNvSpPr/>
          <p:nvPr/>
        </p:nvSpPr>
        <p:spPr>
          <a:xfrm>
            <a:off x="3298874" y="2730043"/>
            <a:ext cx="6607125" cy="4127957"/>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EB0B6028-0E1B-0F41-9C1B-452EE85C8C90}"/>
              </a:ext>
            </a:extLst>
          </p:cNvPr>
          <p:cNvSpPr txBox="1"/>
          <p:nvPr/>
        </p:nvSpPr>
        <p:spPr>
          <a:xfrm>
            <a:off x="3861583" y="3680460"/>
            <a:ext cx="5256292" cy="1446550"/>
          </a:xfrm>
          <a:prstGeom prst="rect">
            <a:avLst/>
          </a:prstGeom>
          <a:noFill/>
        </p:spPr>
        <p:txBody>
          <a:bodyPr wrap="square" rtlCol="0">
            <a:spAutoFit/>
          </a:bodyPr>
          <a:lstStyle/>
          <a:p>
            <a:pPr marL="342900" indent="-342900">
              <a:buFont typeface="Wingdings" pitchFamily="2" charset="2"/>
              <a:buChar char="§"/>
            </a:pPr>
            <a:r>
              <a:rPr lang="en-GB" sz="2200" dirty="0">
                <a:solidFill>
                  <a:schemeClr val="bg1"/>
                </a:solidFill>
              </a:rPr>
              <a:t>Where money comes from – now and in the future, and how you will plan to spend and save it.</a:t>
            </a:r>
          </a:p>
          <a:p>
            <a:endParaRPr lang="en-GB" sz="2200" dirty="0">
              <a:solidFill>
                <a:schemeClr val="bg1"/>
              </a:solidFill>
            </a:endParaRPr>
          </a:p>
        </p:txBody>
      </p:sp>
      <p:sp>
        <p:nvSpPr>
          <p:cNvPr id="17" name="TextBox 16">
            <a:extLst>
              <a:ext uri="{FF2B5EF4-FFF2-40B4-BE49-F238E27FC236}">
                <a16:creationId xmlns:a16="http://schemas.microsoft.com/office/drawing/2014/main" id="{9649BDD5-AC85-CD4B-B1DD-D7F2709D6395}"/>
              </a:ext>
            </a:extLst>
          </p:cNvPr>
          <p:cNvSpPr txBox="1"/>
          <p:nvPr/>
        </p:nvSpPr>
        <p:spPr>
          <a:xfrm>
            <a:off x="3861582" y="5025775"/>
            <a:ext cx="5482715" cy="769441"/>
          </a:xfrm>
          <a:prstGeom prst="rect">
            <a:avLst/>
          </a:prstGeom>
          <a:noFill/>
        </p:spPr>
        <p:txBody>
          <a:bodyPr wrap="square" rtlCol="0">
            <a:spAutoFit/>
          </a:bodyPr>
          <a:lstStyle/>
          <a:p>
            <a:pPr marL="342900" indent="-342900">
              <a:buFont typeface="Wingdings" pitchFamily="2" charset="2"/>
              <a:buChar char="§"/>
            </a:pPr>
            <a:r>
              <a:rPr lang="en-GB" sz="2200" dirty="0">
                <a:solidFill>
                  <a:schemeClr val="bg1"/>
                </a:solidFill>
              </a:rPr>
              <a:t>What types of digital tools are available to help to manage money.</a:t>
            </a:r>
          </a:p>
        </p:txBody>
      </p:sp>
    </p:spTree>
    <p:extLst>
      <p:ext uri="{BB962C8B-B14F-4D97-AF65-F5344CB8AC3E}">
        <p14:creationId xmlns:p14="http://schemas.microsoft.com/office/powerpoint/2010/main" val="2482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2000"/>
                                        <p:tgtEl>
                                          <p:spTgt spid="16"/>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EB5F-3291-0942-BFBC-F17D47154D0C}"/>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Money and me: agree or disagree? </a:t>
            </a:r>
            <a:endParaRPr lang="en-US" dirty="0"/>
          </a:p>
        </p:txBody>
      </p:sp>
      <p:sp>
        <p:nvSpPr>
          <p:cNvPr id="10" name="Rectangle 9">
            <a:extLst>
              <a:ext uri="{FF2B5EF4-FFF2-40B4-BE49-F238E27FC236}">
                <a16:creationId xmlns:a16="http://schemas.microsoft.com/office/drawing/2014/main" id="{A97D1715-B790-CA4B-8D99-E1E5321C9853}"/>
              </a:ext>
              <a:ext uri="{C183D7F6-B498-43B3-948B-1728B52AA6E4}">
                <adec:decorative xmlns:adec="http://schemas.microsoft.com/office/drawing/2017/decorative" val="1"/>
              </a:ext>
            </a:extLst>
          </p:cNvPr>
          <p:cNvSpPr/>
          <p:nvPr/>
        </p:nvSpPr>
        <p:spPr>
          <a:xfrm>
            <a:off x="62" y="2184400"/>
            <a:ext cx="6865619" cy="4673600"/>
          </a:xfrm>
          <a:prstGeom prst="rect">
            <a:avLst/>
          </a:prstGeom>
          <a:solidFill>
            <a:srgbClr val="9999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EF74D248-1F79-B24B-A653-44060AB89A0D}"/>
              </a:ext>
            </a:extLst>
          </p:cNvPr>
          <p:cNvSpPr txBox="1"/>
          <p:nvPr/>
        </p:nvSpPr>
        <p:spPr>
          <a:xfrm>
            <a:off x="541483" y="2655457"/>
            <a:ext cx="5641603" cy="3662541"/>
          </a:xfrm>
          <a:prstGeom prst="rect">
            <a:avLst/>
          </a:prstGeom>
          <a:noFill/>
        </p:spPr>
        <p:txBody>
          <a:bodyPr wrap="square" lIns="0" tIns="0" rIns="0" bIns="0" rtlCol="0">
            <a:spAutoFit/>
          </a:bodyPr>
          <a:lstStyle/>
          <a:p>
            <a:pPr marL="342900" indent="-342900">
              <a:spcAft>
                <a:spcPts val="1200"/>
              </a:spcAft>
              <a:buClr>
                <a:srgbClr val="006C32"/>
              </a:buClr>
              <a:buFont typeface="Wingdings" pitchFamily="2" charset="2"/>
              <a:buChar char="§"/>
            </a:pPr>
            <a:r>
              <a:rPr lang="en-GB" sz="2200" dirty="0"/>
              <a:t>I will be able to have everything I want in the future.</a:t>
            </a:r>
          </a:p>
          <a:p>
            <a:pPr marL="342900" indent="-342900">
              <a:spcAft>
                <a:spcPts val="1200"/>
              </a:spcAft>
              <a:buClr>
                <a:srgbClr val="006C32"/>
              </a:buClr>
              <a:buFont typeface="Wingdings" pitchFamily="2" charset="2"/>
              <a:buChar char="§"/>
            </a:pPr>
            <a:r>
              <a:rPr lang="en-GB" sz="2200" dirty="0"/>
              <a:t>Good qualifications will help me to earn more money.</a:t>
            </a:r>
          </a:p>
          <a:p>
            <a:pPr marL="342900" indent="-342900">
              <a:spcAft>
                <a:spcPts val="1200"/>
              </a:spcAft>
              <a:buClr>
                <a:srgbClr val="006C32"/>
              </a:buClr>
              <a:buFont typeface="Wingdings" pitchFamily="2" charset="2"/>
              <a:buChar char="§"/>
            </a:pPr>
            <a:r>
              <a:rPr lang="en-GB" sz="2200" dirty="0"/>
              <a:t>Earning money is the only good thing about having a paid job.</a:t>
            </a:r>
          </a:p>
          <a:p>
            <a:pPr marL="342900" indent="-342900">
              <a:spcAft>
                <a:spcPts val="1200"/>
              </a:spcAft>
              <a:buClr>
                <a:srgbClr val="006C32"/>
              </a:buClr>
              <a:buFont typeface="Wingdings" pitchFamily="2" charset="2"/>
              <a:buChar char="§"/>
            </a:pPr>
            <a:r>
              <a:rPr lang="en-GB" sz="2200" dirty="0"/>
              <a:t>Borrowing money is always bad.</a:t>
            </a:r>
          </a:p>
          <a:p>
            <a:pPr marL="342900" indent="-342900">
              <a:spcAft>
                <a:spcPts val="1200"/>
              </a:spcAft>
              <a:buClr>
                <a:srgbClr val="006C32"/>
              </a:buClr>
              <a:buFont typeface="Wingdings" pitchFamily="2" charset="2"/>
              <a:buChar char="§"/>
            </a:pPr>
            <a:r>
              <a:rPr lang="en-GB" sz="2200" dirty="0"/>
              <a:t>You are not spending real money when you pay for things with a smart phone.</a:t>
            </a:r>
            <a:endParaRPr lang="en-GB" sz="2200" dirty="0">
              <a:solidFill>
                <a:srgbClr val="FF0000"/>
              </a:solidFill>
            </a:endParaRPr>
          </a:p>
        </p:txBody>
      </p:sp>
      <p:pic>
        <p:nvPicPr>
          <p:cNvPr id="4" name="Picture 3" descr="Illustration of a mobile phone with a pound sign on the screen">
            <a:extLst>
              <a:ext uri="{FF2B5EF4-FFF2-40B4-BE49-F238E27FC236}">
                <a16:creationId xmlns:a16="http://schemas.microsoft.com/office/drawing/2014/main" id="{CBC3900C-2A96-1445-846F-049600CE0630}"/>
              </a:ext>
            </a:extLst>
          </p:cNvPr>
          <p:cNvPicPr>
            <a:picLocks noChangeAspect="1"/>
          </p:cNvPicPr>
          <p:nvPr/>
        </p:nvPicPr>
        <p:blipFill>
          <a:blip r:embed="rId3"/>
          <a:stretch>
            <a:fillRect/>
          </a:stretch>
        </p:blipFill>
        <p:spPr>
          <a:xfrm>
            <a:off x="7952828" y="2468880"/>
            <a:ext cx="943521" cy="1804670"/>
          </a:xfrm>
          <a:prstGeom prst="rect">
            <a:avLst/>
          </a:prstGeom>
        </p:spPr>
      </p:pic>
      <p:pic>
        <p:nvPicPr>
          <p:cNvPr id="6" name="Picture 5" descr="Illustration of a stack of coins and a pile of bank notes">
            <a:extLst>
              <a:ext uri="{FF2B5EF4-FFF2-40B4-BE49-F238E27FC236}">
                <a16:creationId xmlns:a16="http://schemas.microsoft.com/office/drawing/2014/main" id="{1996D044-221E-3043-A9A4-27D9E6EE745F}"/>
              </a:ext>
            </a:extLst>
          </p:cNvPr>
          <p:cNvPicPr>
            <a:picLocks noChangeAspect="1"/>
          </p:cNvPicPr>
          <p:nvPr/>
        </p:nvPicPr>
        <p:blipFill>
          <a:blip r:embed="rId4"/>
          <a:stretch>
            <a:fillRect/>
          </a:stretch>
        </p:blipFill>
        <p:spPr>
          <a:xfrm>
            <a:off x="7235190" y="4789144"/>
            <a:ext cx="2261870" cy="1609115"/>
          </a:xfrm>
          <a:prstGeom prst="rect">
            <a:avLst/>
          </a:prstGeom>
        </p:spPr>
      </p:pic>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fade">
                                      <p:cBhvr>
                                        <p:cTn id="17" dur="500"/>
                                        <p:tgtEl>
                                          <p:spTgt spid="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xEl>
                                              <p:pRg st="1" end="1"/>
                                            </p:txEl>
                                          </p:spTgt>
                                        </p:tgtEl>
                                        <p:attrNameLst>
                                          <p:attrName>style.visibility</p:attrName>
                                        </p:attrNameLst>
                                      </p:cBhvr>
                                      <p:to>
                                        <p:strVal val="visible"/>
                                      </p:to>
                                    </p:set>
                                    <p:animEffect transition="in" filter="fade">
                                      <p:cBhvr>
                                        <p:cTn id="22" dur="500"/>
                                        <p:tgtEl>
                                          <p:spTgt spid="5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animEffect transition="in" filter="fade">
                                      <p:cBhvr>
                                        <p:cTn id="27" dur="500"/>
                                        <p:tgtEl>
                                          <p:spTgt spid="5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3" end="3"/>
                                            </p:txEl>
                                          </p:spTgt>
                                        </p:tgtEl>
                                        <p:attrNameLst>
                                          <p:attrName>style.visibility</p:attrName>
                                        </p:attrNameLst>
                                      </p:cBhvr>
                                      <p:to>
                                        <p:strVal val="visible"/>
                                      </p:to>
                                    </p:set>
                                    <p:animEffect transition="in" filter="fade">
                                      <p:cBhvr>
                                        <p:cTn id="32" dur="500"/>
                                        <p:tgtEl>
                                          <p:spTgt spid="5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xEl>
                                              <p:pRg st="4" end="4"/>
                                            </p:txEl>
                                          </p:spTgt>
                                        </p:tgtEl>
                                        <p:attrNameLst>
                                          <p:attrName>style.visibility</p:attrName>
                                        </p:attrNameLst>
                                      </p:cBhvr>
                                      <p:to>
                                        <p:strVal val="visible"/>
                                      </p:to>
                                    </p:set>
                                    <p:animEffect transition="in" filter="fade">
                                      <p:cBhvr>
                                        <p:cTn id="37" dur="500"/>
                                        <p:tgtEl>
                                          <p:spTgt spid="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5AB63A6-79BD-9B48-ABA3-FF33AC1D03BF}"/>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Money in? Money out?</a:t>
            </a:r>
            <a:endParaRPr lang="en-US" dirty="0"/>
          </a:p>
        </p:txBody>
      </p:sp>
      <p:pic>
        <p:nvPicPr>
          <p:cNvPr id="3" name="Picture 2" descr="icon of a question mark and a person in the centre of the slide">
            <a:extLst>
              <a:ext uri="{FF2B5EF4-FFF2-40B4-BE49-F238E27FC236}">
                <a16:creationId xmlns:a16="http://schemas.microsoft.com/office/drawing/2014/main" id="{226955C0-2E60-D242-91CC-C63F4D43D696}"/>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0445" y="3040009"/>
            <a:ext cx="1477065" cy="1481667"/>
          </a:xfrm>
          <a:prstGeom prst="rect">
            <a:avLst/>
          </a:prstGeom>
        </p:spPr>
      </p:pic>
      <p:sp>
        <p:nvSpPr>
          <p:cNvPr id="2" name="Rectangular Callout 1">
            <a:extLst>
              <a:ext uri="{FF2B5EF4-FFF2-40B4-BE49-F238E27FC236}">
                <a16:creationId xmlns:a16="http://schemas.microsoft.com/office/drawing/2014/main" id="{7D8BD07D-3F19-B94B-892B-4C8A549B4D68}"/>
              </a:ext>
              <a:ext uri="{C183D7F6-B498-43B3-948B-1728B52AA6E4}">
                <adec:decorative xmlns:adec="http://schemas.microsoft.com/office/drawing/2017/decorative" val="1"/>
              </a:ext>
            </a:extLst>
          </p:cNvPr>
          <p:cNvSpPr/>
          <p:nvPr/>
        </p:nvSpPr>
        <p:spPr>
          <a:xfrm>
            <a:off x="831257" y="1828800"/>
            <a:ext cx="3071876" cy="1481667"/>
          </a:xfrm>
          <a:prstGeom prst="wedgeRectCallout">
            <a:avLst>
              <a:gd name="adj1" fmla="val 57994"/>
              <a:gd name="adj2" fmla="val 3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49B9AF8-BC2F-F44B-91DA-3FD50C8D5DB6}"/>
              </a:ext>
            </a:extLst>
          </p:cNvPr>
          <p:cNvSpPr txBox="1"/>
          <p:nvPr/>
        </p:nvSpPr>
        <p:spPr>
          <a:xfrm>
            <a:off x="839162" y="1972561"/>
            <a:ext cx="3071876" cy="1231106"/>
          </a:xfrm>
          <a:prstGeom prst="rect">
            <a:avLst/>
          </a:prstGeom>
          <a:noFill/>
        </p:spPr>
        <p:txBody>
          <a:bodyPr wrap="square" lIns="0" tIns="0" rIns="0" bIns="0" rtlCol="0">
            <a:spAutoFit/>
          </a:bodyPr>
          <a:lstStyle/>
          <a:p>
            <a:pPr algn="ctr"/>
            <a:r>
              <a:rPr lang="en-GB" sz="2000" dirty="0">
                <a:solidFill>
                  <a:schemeClr val="bg1"/>
                </a:solidFill>
              </a:rPr>
              <a:t>What are all of the </a:t>
            </a:r>
            <a:br>
              <a:rPr lang="en-GB" sz="2000" dirty="0">
                <a:solidFill>
                  <a:schemeClr val="bg1"/>
                </a:solidFill>
              </a:rPr>
            </a:br>
            <a:r>
              <a:rPr lang="en-GB" sz="2000" dirty="0">
                <a:solidFill>
                  <a:schemeClr val="bg1"/>
                </a:solidFill>
              </a:rPr>
              <a:t>possible sources </a:t>
            </a:r>
            <a:br>
              <a:rPr lang="en-GB" sz="2000" dirty="0">
                <a:solidFill>
                  <a:schemeClr val="bg1"/>
                </a:solidFill>
              </a:rPr>
            </a:br>
            <a:r>
              <a:rPr lang="en-GB" sz="2000" dirty="0">
                <a:solidFill>
                  <a:schemeClr val="bg1"/>
                </a:solidFill>
              </a:rPr>
              <a:t>of income you might </a:t>
            </a:r>
            <a:br>
              <a:rPr lang="en-GB" sz="2000" dirty="0">
                <a:solidFill>
                  <a:schemeClr val="bg1"/>
                </a:solidFill>
              </a:rPr>
            </a:br>
            <a:r>
              <a:rPr lang="en-GB" sz="2000" dirty="0">
                <a:solidFill>
                  <a:schemeClr val="bg1"/>
                </a:solidFill>
              </a:rPr>
              <a:t>have now?</a:t>
            </a:r>
          </a:p>
        </p:txBody>
      </p:sp>
      <p:sp>
        <p:nvSpPr>
          <p:cNvPr id="6" name="Rectangular Callout 5">
            <a:extLst>
              <a:ext uri="{FF2B5EF4-FFF2-40B4-BE49-F238E27FC236}">
                <a16:creationId xmlns:a16="http://schemas.microsoft.com/office/drawing/2014/main" id="{6EAE48CF-4EA5-9B4D-8AD5-7F3572CFA393}"/>
              </a:ext>
              <a:ext uri="{C183D7F6-B498-43B3-948B-1728B52AA6E4}">
                <adec:decorative xmlns:adec="http://schemas.microsoft.com/office/drawing/2017/decorative" val="1"/>
              </a:ext>
            </a:extLst>
          </p:cNvPr>
          <p:cNvSpPr/>
          <p:nvPr/>
        </p:nvSpPr>
        <p:spPr>
          <a:xfrm>
            <a:off x="6485467" y="2044700"/>
            <a:ext cx="2735691" cy="1049866"/>
          </a:xfrm>
          <a:prstGeom prst="wedgeRectCallout">
            <a:avLst>
              <a:gd name="adj1" fmla="val -61634"/>
              <a:gd name="adj2" fmla="val 34274"/>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8191649-C718-AF4E-ACB3-0B7E3C35DFFB}"/>
              </a:ext>
            </a:extLst>
          </p:cNvPr>
          <p:cNvSpPr txBox="1"/>
          <p:nvPr/>
        </p:nvSpPr>
        <p:spPr>
          <a:xfrm>
            <a:off x="6485465" y="2233148"/>
            <a:ext cx="2735693" cy="615553"/>
          </a:xfrm>
          <a:prstGeom prst="rect">
            <a:avLst/>
          </a:prstGeom>
          <a:noFill/>
        </p:spPr>
        <p:txBody>
          <a:bodyPr wrap="square" lIns="0" tIns="0" rIns="0" bIns="0" rtlCol="0">
            <a:spAutoFit/>
          </a:bodyPr>
          <a:lstStyle/>
          <a:p>
            <a:pPr algn="ctr"/>
            <a:r>
              <a:rPr lang="en-GB" sz="2000" dirty="0">
                <a:solidFill>
                  <a:schemeClr val="bg1"/>
                </a:solidFill>
              </a:rPr>
              <a:t>Where do you get money from now?</a:t>
            </a:r>
          </a:p>
        </p:txBody>
      </p:sp>
      <p:sp>
        <p:nvSpPr>
          <p:cNvPr id="7" name="Rectangular Callout 6">
            <a:extLst>
              <a:ext uri="{FF2B5EF4-FFF2-40B4-BE49-F238E27FC236}">
                <a16:creationId xmlns:a16="http://schemas.microsoft.com/office/drawing/2014/main" id="{88F9C40C-8D50-3C45-866F-00947612B830}"/>
              </a:ext>
              <a:ext uri="{C183D7F6-B498-43B3-948B-1728B52AA6E4}">
                <adec:decorative xmlns:adec="http://schemas.microsoft.com/office/drawing/2017/decorative" val="1"/>
              </a:ext>
            </a:extLst>
          </p:cNvPr>
          <p:cNvSpPr/>
          <p:nvPr/>
        </p:nvSpPr>
        <p:spPr>
          <a:xfrm>
            <a:off x="6485467" y="3968916"/>
            <a:ext cx="2675466" cy="922866"/>
          </a:xfrm>
          <a:prstGeom prst="wedgeRectCallout">
            <a:avLst>
              <a:gd name="adj1" fmla="val -63238"/>
              <a:gd name="adj2" fmla="val -31995"/>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8BB3030-86A9-7349-977C-5BB6BBDAC323}"/>
              </a:ext>
            </a:extLst>
          </p:cNvPr>
          <p:cNvSpPr txBox="1"/>
          <p:nvPr/>
        </p:nvSpPr>
        <p:spPr>
          <a:xfrm>
            <a:off x="6485465" y="4107591"/>
            <a:ext cx="2651612" cy="615553"/>
          </a:xfrm>
          <a:prstGeom prst="rect">
            <a:avLst/>
          </a:prstGeom>
          <a:noFill/>
        </p:spPr>
        <p:txBody>
          <a:bodyPr wrap="square" lIns="0" tIns="0" rIns="0" bIns="0" rtlCol="0">
            <a:spAutoFit/>
          </a:bodyPr>
          <a:lstStyle/>
          <a:p>
            <a:pPr algn="ctr"/>
            <a:r>
              <a:rPr lang="en-GB" sz="2000" dirty="0">
                <a:solidFill>
                  <a:schemeClr val="bg1"/>
                </a:solidFill>
              </a:rPr>
              <a:t>What do you spend money on now?</a:t>
            </a:r>
          </a:p>
        </p:txBody>
      </p:sp>
      <p:sp>
        <p:nvSpPr>
          <p:cNvPr id="5" name="Rectangular Callout 4">
            <a:extLst>
              <a:ext uri="{FF2B5EF4-FFF2-40B4-BE49-F238E27FC236}">
                <a16:creationId xmlns:a16="http://schemas.microsoft.com/office/drawing/2014/main" id="{3C08A2EB-01DF-D940-98BB-4630AC752BD5}"/>
              </a:ext>
              <a:ext uri="{C183D7F6-B498-43B3-948B-1728B52AA6E4}">
                <adec:decorative xmlns:adec="http://schemas.microsoft.com/office/drawing/2017/decorative" val="1"/>
              </a:ext>
            </a:extLst>
          </p:cNvPr>
          <p:cNvSpPr/>
          <p:nvPr/>
        </p:nvSpPr>
        <p:spPr>
          <a:xfrm>
            <a:off x="3631806" y="5523735"/>
            <a:ext cx="3071876" cy="923330"/>
          </a:xfrm>
          <a:prstGeom prst="wedgeRectCallout">
            <a:avLst>
              <a:gd name="adj1" fmla="val 8514"/>
              <a:gd name="adj2" fmla="val -79739"/>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7A62E94-84DE-1B4D-91CC-F92AD6076635}"/>
              </a:ext>
            </a:extLst>
          </p:cNvPr>
          <p:cNvSpPr txBox="1"/>
          <p:nvPr/>
        </p:nvSpPr>
        <p:spPr>
          <a:xfrm>
            <a:off x="3631805" y="5675355"/>
            <a:ext cx="3071875" cy="615553"/>
          </a:xfrm>
          <a:prstGeom prst="rect">
            <a:avLst/>
          </a:prstGeom>
          <a:noFill/>
        </p:spPr>
        <p:txBody>
          <a:bodyPr wrap="square" lIns="0" tIns="0" rIns="0" bIns="0" rtlCol="0">
            <a:spAutoFit/>
          </a:bodyPr>
          <a:lstStyle/>
          <a:p>
            <a:pPr algn="ctr"/>
            <a:r>
              <a:rPr lang="en-GB" sz="2000" dirty="0">
                <a:solidFill>
                  <a:schemeClr val="bg1"/>
                </a:solidFill>
              </a:rPr>
              <a:t>What will you spend money on in the future?</a:t>
            </a:r>
          </a:p>
        </p:txBody>
      </p:sp>
      <p:sp>
        <p:nvSpPr>
          <p:cNvPr id="4" name="Rectangular Callout 3">
            <a:extLst>
              <a:ext uri="{FF2B5EF4-FFF2-40B4-BE49-F238E27FC236}">
                <a16:creationId xmlns:a16="http://schemas.microsoft.com/office/drawing/2014/main" id="{F8D137C8-E63E-F949-8BF9-086997D8249F}"/>
              </a:ext>
              <a:ext uri="{C183D7F6-B498-43B3-948B-1728B52AA6E4}">
                <adec:decorative xmlns:adec="http://schemas.microsoft.com/office/drawing/2017/decorative" val="1"/>
              </a:ext>
            </a:extLst>
          </p:cNvPr>
          <p:cNvSpPr/>
          <p:nvPr/>
        </p:nvSpPr>
        <p:spPr>
          <a:xfrm>
            <a:off x="1112101" y="3954886"/>
            <a:ext cx="2741676" cy="1049866"/>
          </a:xfrm>
          <a:prstGeom prst="wedgeRectCallout">
            <a:avLst>
              <a:gd name="adj1" fmla="val 62238"/>
              <a:gd name="adj2" fmla="val 10081"/>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6289D1-10F2-3D4E-AB99-B8892153BEA9}"/>
              </a:ext>
            </a:extLst>
          </p:cNvPr>
          <p:cNvSpPr txBox="1"/>
          <p:nvPr/>
        </p:nvSpPr>
        <p:spPr>
          <a:xfrm>
            <a:off x="1112101" y="4175847"/>
            <a:ext cx="2741676" cy="615553"/>
          </a:xfrm>
          <a:prstGeom prst="rect">
            <a:avLst/>
          </a:prstGeom>
          <a:noFill/>
        </p:spPr>
        <p:txBody>
          <a:bodyPr wrap="square" lIns="0" tIns="0" rIns="0" bIns="0" rtlCol="0">
            <a:spAutoFit/>
          </a:bodyPr>
          <a:lstStyle/>
          <a:p>
            <a:pPr algn="ctr"/>
            <a:r>
              <a:rPr lang="en-GB" sz="2000" dirty="0">
                <a:solidFill>
                  <a:schemeClr val="bg1"/>
                </a:solidFill>
              </a:rPr>
              <a:t>Where might you get money in the future?</a:t>
            </a:r>
          </a:p>
        </p:txBody>
      </p:sp>
    </p:spTree>
    <p:extLst>
      <p:ext uri="{BB962C8B-B14F-4D97-AF65-F5344CB8AC3E}">
        <p14:creationId xmlns:p14="http://schemas.microsoft.com/office/powerpoint/2010/main" val="18129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3000"/>
                            </p:stCondLst>
                            <p:childTnLst>
                              <p:par>
                                <p:cTn id="26" presetID="10"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4000"/>
                            </p:stCondLst>
                            <p:childTnLst>
                              <p:par>
                                <p:cTn id="33" presetID="10" presetClass="entr" presetSubtype="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6" grpId="0" animBg="1"/>
      <p:bldP spid="9" grpId="0"/>
      <p:bldP spid="7" grpId="0" animBg="1"/>
      <p:bldP spid="11" grpId="0"/>
      <p:bldP spid="5" grpId="0" animBg="1"/>
      <p:bldP spid="12" grpId="0"/>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471B-9570-7E46-BBDB-10845C73406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Money in? Money out?</a:t>
            </a:r>
            <a:endParaRPr lang="en-US" dirty="0"/>
          </a:p>
        </p:txBody>
      </p:sp>
      <p:sp>
        <p:nvSpPr>
          <p:cNvPr id="18" name="Rectangle 17">
            <a:extLst>
              <a:ext uri="{FF2B5EF4-FFF2-40B4-BE49-F238E27FC236}">
                <a16:creationId xmlns:a16="http://schemas.microsoft.com/office/drawing/2014/main" id="{16A09292-3691-3143-9A3B-CAB00B668271}"/>
              </a:ext>
              <a:ext uri="{C183D7F6-B498-43B3-948B-1728B52AA6E4}">
                <adec:decorative xmlns:adec="http://schemas.microsoft.com/office/drawing/2017/decorative" val="1"/>
              </a:ext>
            </a:extLst>
          </p:cNvPr>
          <p:cNvSpPr/>
          <p:nvPr/>
        </p:nvSpPr>
        <p:spPr>
          <a:xfrm>
            <a:off x="1777018" y="3600000"/>
            <a:ext cx="2952000" cy="2556000"/>
          </a:xfrm>
          <a:prstGeom prst="rect">
            <a:avLst/>
          </a:prstGeom>
          <a:solidFill>
            <a:srgbClr val="008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pic>
        <p:nvPicPr>
          <p:cNvPr id="31" name="Picture 30" descr="A photo of a woman typing on a laptop ">
            <a:extLst>
              <a:ext uri="{FF2B5EF4-FFF2-40B4-BE49-F238E27FC236}">
                <a16:creationId xmlns:a16="http://schemas.microsoft.com/office/drawing/2014/main" id="{0FC4806F-B545-4D4F-8D3B-26421FB91C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75759" y="2070927"/>
            <a:ext cx="2952000" cy="1577476"/>
          </a:xfrm>
          <a:prstGeom prst="rect">
            <a:avLst/>
          </a:prstGeom>
        </p:spPr>
      </p:pic>
      <p:sp>
        <p:nvSpPr>
          <p:cNvPr id="20" name="TextBox 19">
            <a:extLst>
              <a:ext uri="{FF2B5EF4-FFF2-40B4-BE49-F238E27FC236}">
                <a16:creationId xmlns:a16="http://schemas.microsoft.com/office/drawing/2014/main" id="{BC317D3C-91DC-F043-979A-C44F371D7642}"/>
              </a:ext>
            </a:extLst>
          </p:cNvPr>
          <p:cNvSpPr txBox="1"/>
          <p:nvPr/>
        </p:nvSpPr>
        <p:spPr>
          <a:xfrm>
            <a:off x="1941735" y="3772652"/>
            <a:ext cx="2753832" cy="461665"/>
          </a:xfrm>
          <a:prstGeom prst="rect">
            <a:avLst/>
          </a:prstGeom>
          <a:noFill/>
        </p:spPr>
        <p:txBody>
          <a:bodyPr wrap="square" rtlCol="0">
            <a:spAutoFit/>
          </a:bodyPr>
          <a:lstStyle/>
          <a:p>
            <a:r>
              <a:rPr lang="en-GB" dirty="0">
                <a:solidFill>
                  <a:schemeClr val="bg1"/>
                </a:solidFill>
              </a:rPr>
              <a:t>Income</a:t>
            </a:r>
          </a:p>
        </p:txBody>
      </p:sp>
      <p:sp>
        <p:nvSpPr>
          <p:cNvPr id="22" name="TextBox 21">
            <a:extLst>
              <a:ext uri="{FF2B5EF4-FFF2-40B4-BE49-F238E27FC236}">
                <a16:creationId xmlns:a16="http://schemas.microsoft.com/office/drawing/2014/main" id="{9C94FFD7-C4F6-8249-8E8C-82CE2899099C}"/>
              </a:ext>
            </a:extLst>
          </p:cNvPr>
          <p:cNvSpPr txBox="1"/>
          <p:nvPr/>
        </p:nvSpPr>
        <p:spPr>
          <a:xfrm>
            <a:off x="2681852" y="4541045"/>
            <a:ext cx="2013716" cy="707886"/>
          </a:xfrm>
          <a:prstGeom prst="rect">
            <a:avLst/>
          </a:prstGeom>
          <a:noFill/>
        </p:spPr>
        <p:txBody>
          <a:bodyPr wrap="square" rtlCol="0">
            <a:spAutoFit/>
          </a:bodyPr>
          <a:lstStyle/>
          <a:p>
            <a:r>
              <a:rPr lang="en-GB" sz="2000" dirty="0">
                <a:solidFill>
                  <a:schemeClr val="bg1"/>
                </a:solidFill>
              </a:rPr>
              <a:t>Weekly Allowance</a:t>
            </a:r>
          </a:p>
        </p:txBody>
      </p:sp>
      <p:sp>
        <p:nvSpPr>
          <p:cNvPr id="23" name="TextBox 22">
            <a:extLst>
              <a:ext uri="{FF2B5EF4-FFF2-40B4-BE49-F238E27FC236}">
                <a16:creationId xmlns:a16="http://schemas.microsoft.com/office/drawing/2014/main" id="{68FF9444-723D-5048-9B9E-2073AB07992C}"/>
              </a:ext>
            </a:extLst>
          </p:cNvPr>
          <p:cNvSpPr txBox="1"/>
          <p:nvPr/>
        </p:nvSpPr>
        <p:spPr>
          <a:xfrm>
            <a:off x="2662997" y="5470435"/>
            <a:ext cx="2013717" cy="400110"/>
          </a:xfrm>
          <a:prstGeom prst="rect">
            <a:avLst/>
          </a:prstGeom>
          <a:noFill/>
        </p:spPr>
        <p:txBody>
          <a:bodyPr wrap="square" rtlCol="0">
            <a:spAutoFit/>
          </a:bodyPr>
          <a:lstStyle/>
          <a:p>
            <a:r>
              <a:rPr lang="en-GB" sz="2000" dirty="0">
                <a:solidFill>
                  <a:schemeClr val="bg1"/>
                </a:solidFill>
              </a:rPr>
              <a:t>Part time job</a:t>
            </a:r>
          </a:p>
        </p:txBody>
      </p:sp>
      <p:sp>
        <p:nvSpPr>
          <p:cNvPr id="17" name="Rectangle 16">
            <a:extLst>
              <a:ext uri="{FF2B5EF4-FFF2-40B4-BE49-F238E27FC236}">
                <a16:creationId xmlns:a16="http://schemas.microsoft.com/office/drawing/2014/main" id="{9D5ED9FF-6227-934E-8501-1F9789093384}"/>
              </a:ext>
              <a:ext uri="{C183D7F6-B498-43B3-948B-1728B52AA6E4}">
                <adec:decorative xmlns:adec="http://schemas.microsoft.com/office/drawing/2017/decorative" val="1"/>
              </a:ext>
            </a:extLst>
          </p:cNvPr>
          <p:cNvSpPr/>
          <p:nvPr/>
        </p:nvSpPr>
        <p:spPr>
          <a:xfrm>
            <a:off x="5323018" y="3600000"/>
            <a:ext cx="2952000" cy="2556000"/>
          </a:xfrm>
          <a:prstGeom prst="rect">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pic>
        <p:nvPicPr>
          <p:cNvPr id="32" name="Picture 31" descr="A photo of someone looking a price tag">
            <a:extLst>
              <a:ext uri="{FF2B5EF4-FFF2-40B4-BE49-F238E27FC236}">
                <a16:creationId xmlns:a16="http://schemas.microsoft.com/office/drawing/2014/main" id="{901F9E35-2A2D-8042-A3AC-D9BDB2AEC4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3019" y="2070000"/>
            <a:ext cx="2952000" cy="1569345"/>
          </a:xfrm>
          <a:prstGeom prst="rect">
            <a:avLst/>
          </a:prstGeom>
        </p:spPr>
      </p:pic>
      <p:sp>
        <p:nvSpPr>
          <p:cNvPr id="28" name="TextBox 27">
            <a:extLst>
              <a:ext uri="{FF2B5EF4-FFF2-40B4-BE49-F238E27FC236}">
                <a16:creationId xmlns:a16="http://schemas.microsoft.com/office/drawing/2014/main" id="{2E26BBD1-BAC2-794F-AE8B-EF94B0B5B5A2}"/>
              </a:ext>
            </a:extLst>
          </p:cNvPr>
          <p:cNvSpPr txBox="1"/>
          <p:nvPr/>
        </p:nvSpPr>
        <p:spPr>
          <a:xfrm>
            <a:off x="5490997" y="3737484"/>
            <a:ext cx="2753832" cy="461665"/>
          </a:xfrm>
          <a:prstGeom prst="rect">
            <a:avLst/>
          </a:prstGeom>
          <a:noFill/>
        </p:spPr>
        <p:txBody>
          <a:bodyPr wrap="square" rtlCol="0">
            <a:spAutoFit/>
          </a:bodyPr>
          <a:lstStyle/>
          <a:p>
            <a:r>
              <a:rPr lang="en-GB" dirty="0">
                <a:solidFill>
                  <a:schemeClr val="bg1"/>
                </a:solidFill>
              </a:rPr>
              <a:t>Outgoings</a:t>
            </a:r>
          </a:p>
        </p:txBody>
      </p:sp>
      <p:sp>
        <p:nvSpPr>
          <p:cNvPr id="24" name="TextBox 23">
            <a:extLst>
              <a:ext uri="{FF2B5EF4-FFF2-40B4-BE49-F238E27FC236}">
                <a16:creationId xmlns:a16="http://schemas.microsoft.com/office/drawing/2014/main" id="{AC4EAA2E-87C6-8C44-B27E-5A38D036A998}"/>
              </a:ext>
            </a:extLst>
          </p:cNvPr>
          <p:cNvSpPr txBox="1"/>
          <p:nvPr/>
        </p:nvSpPr>
        <p:spPr>
          <a:xfrm>
            <a:off x="5517216" y="4515265"/>
            <a:ext cx="2199189" cy="707886"/>
          </a:xfrm>
          <a:prstGeom prst="rect">
            <a:avLst/>
          </a:prstGeom>
          <a:noFill/>
        </p:spPr>
        <p:txBody>
          <a:bodyPr wrap="square" rtlCol="0">
            <a:spAutoFit/>
          </a:bodyPr>
          <a:lstStyle/>
          <a:p>
            <a:r>
              <a:rPr lang="en-GB" sz="2000" dirty="0">
                <a:solidFill>
                  <a:schemeClr val="bg1"/>
                </a:solidFill>
              </a:rPr>
              <a:t>Clothes/</a:t>
            </a:r>
            <a:br>
              <a:rPr lang="en-GB" sz="2000" dirty="0">
                <a:solidFill>
                  <a:schemeClr val="bg1"/>
                </a:solidFill>
              </a:rPr>
            </a:br>
            <a:r>
              <a:rPr lang="en-GB" sz="2000" dirty="0">
                <a:solidFill>
                  <a:schemeClr val="bg1"/>
                </a:solidFill>
              </a:rPr>
              <a:t>game console</a:t>
            </a:r>
          </a:p>
        </p:txBody>
      </p:sp>
      <p:sp>
        <p:nvSpPr>
          <p:cNvPr id="25" name="TextBox 24">
            <a:extLst>
              <a:ext uri="{FF2B5EF4-FFF2-40B4-BE49-F238E27FC236}">
                <a16:creationId xmlns:a16="http://schemas.microsoft.com/office/drawing/2014/main" id="{53AB5F3F-0D23-834A-B192-76F1A243DE9F}"/>
              </a:ext>
            </a:extLst>
          </p:cNvPr>
          <p:cNvSpPr txBox="1"/>
          <p:nvPr/>
        </p:nvSpPr>
        <p:spPr>
          <a:xfrm>
            <a:off x="5552529" y="5472970"/>
            <a:ext cx="2199189" cy="400110"/>
          </a:xfrm>
          <a:prstGeom prst="rect">
            <a:avLst/>
          </a:prstGeom>
          <a:noFill/>
        </p:spPr>
        <p:txBody>
          <a:bodyPr wrap="square" rtlCol="0">
            <a:spAutoFit/>
          </a:bodyPr>
          <a:lstStyle/>
          <a:p>
            <a:r>
              <a:rPr lang="en-GB" sz="2000" dirty="0">
                <a:solidFill>
                  <a:schemeClr val="bg1"/>
                </a:solidFill>
              </a:rPr>
              <a:t>Rent</a:t>
            </a:r>
          </a:p>
        </p:txBody>
      </p:sp>
      <p:sp>
        <p:nvSpPr>
          <p:cNvPr id="26" name="Freeform 949">
            <a:extLst>
              <a:ext uri="{FF2B5EF4-FFF2-40B4-BE49-F238E27FC236}">
                <a16:creationId xmlns:a16="http://schemas.microsoft.com/office/drawing/2014/main" id="{8AA62EE3-CA80-964E-B62F-784CE3E215AF}"/>
              </a:ext>
              <a:ext uri="{C183D7F6-B498-43B3-948B-1728B52AA6E4}">
                <adec:decorative xmlns:adec="http://schemas.microsoft.com/office/drawing/2017/decorative" val="1"/>
              </a:ext>
            </a:extLst>
          </p:cNvPr>
          <p:cNvSpPr>
            <a:spLocks noEditPoints="1"/>
          </p:cNvSpPr>
          <p:nvPr/>
        </p:nvSpPr>
        <p:spPr bwMode="auto">
          <a:xfrm>
            <a:off x="2092092" y="4585675"/>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sp>
        <p:nvSpPr>
          <p:cNvPr id="27" name="Freeform 949">
            <a:extLst>
              <a:ext uri="{FF2B5EF4-FFF2-40B4-BE49-F238E27FC236}">
                <a16:creationId xmlns:a16="http://schemas.microsoft.com/office/drawing/2014/main" id="{1C1F9CAE-1AFC-584B-942F-B7CC936A7738}"/>
              </a:ext>
              <a:ext uri="{C183D7F6-B498-43B3-948B-1728B52AA6E4}">
                <adec:decorative xmlns:adec="http://schemas.microsoft.com/office/drawing/2017/decorative" val="1"/>
              </a:ext>
            </a:extLst>
          </p:cNvPr>
          <p:cNvSpPr>
            <a:spLocks noEditPoints="1"/>
          </p:cNvSpPr>
          <p:nvPr/>
        </p:nvSpPr>
        <p:spPr bwMode="auto">
          <a:xfrm>
            <a:off x="2114577" y="5427056"/>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sp>
        <p:nvSpPr>
          <p:cNvPr id="29" name="Freeform 949">
            <a:extLst>
              <a:ext uri="{FF2B5EF4-FFF2-40B4-BE49-F238E27FC236}">
                <a16:creationId xmlns:a16="http://schemas.microsoft.com/office/drawing/2014/main" id="{A5350148-0F9E-FD4D-8692-873BB4A6E954}"/>
              </a:ext>
              <a:ext uri="{C183D7F6-B498-43B3-948B-1728B52AA6E4}">
                <adec:decorative xmlns:adec="http://schemas.microsoft.com/office/drawing/2017/decorative" val="1"/>
              </a:ext>
            </a:extLst>
          </p:cNvPr>
          <p:cNvSpPr>
            <a:spLocks noEditPoints="1"/>
          </p:cNvSpPr>
          <p:nvPr/>
        </p:nvSpPr>
        <p:spPr bwMode="auto">
          <a:xfrm>
            <a:off x="7514997" y="4529405"/>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sp>
        <p:nvSpPr>
          <p:cNvPr id="30" name="Freeform 949">
            <a:extLst>
              <a:ext uri="{FF2B5EF4-FFF2-40B4-BE49-F238E27FC236}">
                <a16:creationId xmlns:a16="http://schemas.microsoft.com/office/drawing/2014/main" id="{1CAC0059-FD86-8D49-8846-5831E920E27A}"/>
              </a:ext>
              <a:ext uri="{C183D7F6-B498-43B3-948B-1728B52AA6E4}">
                <adec:decorative xmlns:adec="http://schemas.microsoft.com/office/drawing/2017/decorative" val="1"/>
              </a:ext>
            </a:extLst>
          </p:cNvPr>
          <p:cNvSpPr>
            <a:spLocks noEditPoints="1"/>
          </p:cNvSpPr>
          <p:nvPr/>
        </p:nvSpPr>
        <p:spPr bwMode="auto">
          <a:xfrm>
            <a:off x="7507964" y="5425096"/>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cxnSp>
        <p:nvCxnSpPr>
          <p:cNvPr id="34" name="Straight Connector 33">
            <a:extLst>
              <a:ext uri="{FF2B5EF4-FFF2-40B4-BE49-F238E27FC236}">
                <a16:creationId xmlns:a16="http://schemas.microsoft.com/office/drawing/2014/main" id="{41852C71-5A83-214C-A458-CAA8F42CE9EE}"/>
              </a:ext>
              <a:ext uri="{C183D7F6-B498-43B3-948B-1728B52AA6E4}">
                <adec:decorative xmlns:adec="http://schemas.microsoft.com/office/drawing/2017/decorative" val="1"/>
              </a:ext>
            </a:extLst>
          </p:cNvPr>
          <p:cNvCxnSpPr>
            <a:cxnSpLocks/>
          </p:cNvCxnSpPr>
          <p:nvPr/>
        </p:nvCxnSpPr>
        <p:spPr>
          <a:xfrm>
            <a:off x="2045134" y="4327449"/>
            <a:ext cx="49441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34E49B-A63A-B141-A165-E293E7F5296C}"/>
              </a:ext>
              <a:ext uri="{C183D7F6-B498-43B3-948B-1728B52AA6E4}">
                <adec:decorative xmlns:adec="http://schemas.microsoft.com/office/drawing/2017/decorative" val="1"/>
              </a:ext>
            </a:extLst>
          </p:cNvPr>
          <p:cNvCxnSpPr>
            <a:cxnSpLocks/>
          </p:cNvCxnSpPr>
          <p:nvPr/>
        </p:nvCxnSpPr>
        <p:spPr>
          <a:xfrm>
            <a:off x="5636178" y="4327449"/>
            <a:ext cx="49441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06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20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20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20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2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20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2000"/>
                                        <p:tgtEl>
                                          <p:spTgt spid="3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20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000"/>
                                        <p:tgtEl>
                                          <p:spTgt spid="3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20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0"/>
                                        <p:tgtEl>
                                          <p:spTgt spid="2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20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20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2000"/>
                                        <p:tgtEl>
                                          <p:spTgt spid="30"/>
                                        </p:tgtEl>
                                      </p:cBhvr>
                                    </p:animEffect>
                                  </p:childTnLst>
                                </p:cTn>
                              </p:par>
                              <p:par>
                                <p:cTn id="51" presetID="22" presetClass="entr" presetSubtype="8"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2" grpId="0"/>
      <p:bldP spid="23" grpId="0"/>
      <p:bldP spid="17" grpId="0" animBg="1"/>
      <p:bldP spid="28" grpId="0"/>
      <p:bldP spid="24" grpId="0"/>
      <p:bldP spid="25" grpId="0"/>
      <p:bldP spid="26" grpId="0" animBg="1"/>
      <p:bldP spid="27"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4B025-C73C-3548-B8AD-1CB40216B2F8}"/>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Spend, borrow or save?</a:t>
            </a:r>
            <a:endParaRPr lang="en-US" dirty="0"/>
          </a:p>
        </p:txBody>
      </p:sp>
      <p:sp>
        <p:nvSpPr>
          <p:cNvPr id="20" name="Rectangle 19">
            <a:extLst>
              <a:ext uri="{FF2B5EF4-FFF2-40B4-BE49-F238E27FC236}">
                <a16:creationId xmlns:a16="http://schemas.microsoft.com/office/drawing/2014/main" id="{15D57105-7783-7B4C-8843-73E98DBC53CF}"/>
              </a:ext>
              <a:ext uri="{C183D7F6-B498-43B3-948B-1728B52AA6E4}">
                <adec:decorative xmlns:adec="http://schemas.microsoft.com/office/drawing/2017/decorative" val="1"/>
              </a:ext>
            </a:extLst>
          </p:cNvPr>
          <p:cNvSpPr/>
          <p:nvPr/>
        </p:nvSpPr>
        <p:spPr>
          <a:xfrm>
            <a:off x="0" y="2091129"/>
            <a:ext cx="6607125" cy="4766872"/>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EF9CCE11-B1CE-6645-AA28-90C3287DB642}"/>
              </a:ext>
            </a:extLst>
          </p:cNvPr>
          <p:cNvSpPr txBox="1"/>
          <p:nvPr/>
        </p:nvSpPr>
        <p:spPr>
          <a:xfrm>
            <a:off x="305594" y="2359039"/>
            <a:ext cx="3418357" cy="400110"/>
          </a:xfrm>
          <a:prstGeom prst="rect">
            <a:avLst/>
          </a:prstGeom>
          <a:noFill/>
        </p:spPr>
        <p:txBody>
          <a:bodyPr wrap="square" rtlCol="0">
            <a:spAutoFit/>
          </a:bodyPr>
          <a:lstStyle/>
          <a:p>
            <a:r>
              <a:rPr lang="en-GB" sz="2000" b="1" dirty="0">
                <a:solidFill>
                  <a:schemeClr val="bg1"/>
                </a:solidFill>
              </a:rPr>
              <a:t>1. Jack: Save or spend?</a:t>
            </a:r>
            <a:endParaRPr lang="en-GB" sz="2000" dirty="0">
              <a:solidFill>
                <a:schemeClr val="bg1"/>
              </a:solidFill>
            </a:endParaRPr>
          </a:p>
        </p:txBody>
      </p:sp>
      <p:sp>
        <p:nvSpPr>
          <p:cNvPr id="39" name="TextBox 38">
            <a:extLst>
              <a:ext uri="{FF2B5EF4-FFF2-40B4-BE49-F238E27FC236}">
                <a16:creationId xmlns:a16="http://schemas.microsoft.com/office/drawing/2014/main" id="{D6DBA523-FEAC-D644-9804-CE40739D3EFC}"/>
              </a:ext>
            </a:extLst>
          </p:cNvPr>
          <p:cNvSpPr txBox="1"/>
          <p:nvPr/>
        </p:nvSpPr>
        <p:spPr>
          <a:xfrm>
            <a:off x="699806" y="2924138"/>
            <a:ext cx="5422249" cy="2215991"/>
          </a:xfrm>
          <a:prstGeom prst="rect">
            <a:avLst/>
          </a:prstGeom>
          <a:noFill/>
        </p:spPr>
        <p:txBody>
          <a:bodyPr wrap="square" lIns="0" tIns="0" rIns="0" bIns="0" rtlCol="0">
            <a:spAutoFit/>
          </a:bodyPr>
          <a:lstStyle/>
          <a:p>
            <a:r>
              <a:rPr lang="en-GB" sz="1800" dirty="0">
                <a:solidFill>
                  <a:schemeClr val="bg1"/>
                </a:solidFill>
              </a:rPr>
              <a:t>Jack has £200 of birthday money. He wants a new bike and has seen two that he likes. He could buy the cheaper one now for £200, or save another £100 to get the one he really wants. </a:t>
            </a:r>
          </a:p>
          <a:p>
            <a:endParaRPr lang="en-GB" sz="1800" dirty="0">
              <a:solidFill>
                <a:schemeClr val="bg1"/>
              </a:solidFill>
            </a:endParaRPr>
          </a:p>
          <a:p>
            <a:r>
              <a:rPr lang="en-GB" sz="1800" dirty="0">
                <a:solidFill>
                  <a:schemeClr val="bg1"/>
                </a:solidFill>
              </a:rPr>
              <a:t>If he offered to do some extra jobs around the house or saved his allowance, then he could probably save quite quickly.</a:t>
            </a:r>
          </a:p>
        </p:txBody>
      </p:sp>
      <p:sp>
        <p:nvSpPr>
          <p:cNvPr id="16" name="Rectangle 15">
            <a:extLst>
              <a:ext uri="{FF2B5EF4-FFF2-40B4-BE49-F238E27FC236}">
                <a16:creationId xmlns:a16="http://schemas.microsoft.com/office/drawing/2014/main" id="{C456FAC6-DF68-B449-9B8C-AF72998CC29A}"/>
              </a:ext>
              <a:ext uri="{C183D7F6-B498-43B3-948B-1728B52AA6E4}">
                <adec:decorative xmlns:adec="http://schemas.microsoft.com/office/drawing/2017/decorative" val="1"/>
              </a:ext>
            </a:extLst>
          </p:cNvPr>
          <p:cNvSpPr/>
          <p:nvPr/>
        </p:nvSpPr>
        <p:spPr>
          <a:xfrm>
            <a:off x="6577199" y="5688000"/>
            <a:ext cx="3330000" cy="1169233"/>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18" name="TextBox 17">
            <a:extLst>
              <a:ext uri="{FF2B5EF4-FFF2-40B4-BE49-F238E27FC236}">
                <a16:creationId xmlns:a16="http://schemas.microsoft.com/office/drawing/2014/main" id="{93EB9769-EF22-3D46-95C9-1BE0BC884D11}"/>
              </a:ext>
            </a:extLst>
          </p:cNvPr>
          <p:cNvSpPr txBox="1"/>
          <p:nvPr/>
        </p:nvSpPr>
        <p:spPr>
          <a:xfrm>
            <a:off x="6726162" y="5891189"/>
            <a:ext cx="3172343" cy="400110"/>
          </a:xfrm>
          <a:prstGeom prst="rect">
            <a:avLst/>
          </a:prstGeom>
          <a:noFill/>
        </p:spPr>
        <p:txBody>
          <a:bodyPr wrap="square" rtlCol="0">
            <a:spAutoFit/>
          </a:bodyPr>
          <a:lstStyle/>
          <a:p>
            <a:r>
              <a:rPr lang="en-GB" sz="2000" b="1" dirty="0">
                <a:solidFill>
                  <a:schemeClr val="bg1"/>
                </a:solidFill>
              </a:rPr>
              <a:t>What should Jack do?</a:t>
            </a:r>
            <a:endParaRPr lang="en-GB" sz="2000" dirty="0">
              <a:solidFill>
                <a:schemeClr val="bg1"/>
              </a:solidFill>
            </a:endParaRPr>
          </a:p>
        </p:txBody>
      </p:sp>
      <p:sp>
        <p:nvSpPr>
          <p:cNvPr id="17" name="TextBox 16">
            <a:extLst>
              <a:ext uri="{FF2B5EF4-FFF2-40B4-BE49-F238E27FC236}">
                <a16:creationId xmlns:a16="http://schemas.microsoft.com/office/drawing/2014/main" id="{70E7940B-66D6-074F-982A-77AAFC2BE9E3}"/>
              </a:ext>
            </a:extLst>
          </p:cNvPr>
          <p:cNvSpPr txBox="1"/>
          <p:nvPr/>
        </p:nvSpPr>
        <p:spPr>
          <a:xfrm>
            <a:off x="6832424" y="6325370"/>
            <a:ext cx="2791262" cy="307777"/>
          </a:xfrm>
          <a:prstGeom prst="rect">
            <a:avLst/>
          </a:prstGeom>
          <a:noFill/>
        </p:spPr>
        <p:txBody>
          <a:bodyPr wrap="square" lIns="0" tIns="0" rIns="0" bIns="0" rtlCol="0">
            <a:spAutoFit/>
          </a:bodyPr>
          <a:lstStyle/>
          <a:p>
            <a:r>
              <a:rPr lang="en-GB" sz="2000" dirty="0">
                <a:solidFill>
                  <a:schemeClr val="bg1"/>
                </a:solidFill>
              </a:rPr>
              <a:t>Save? Spend? </a:t>
            </a:r>
          </a:p>
        </p:txBody>
      </p:sp>
      <p:pic>
        <p:nvPicPr>
          <p:cNvPr id="6" name="Picture 5" descr="photo of a row of bicycles in a shop">
            <a:extLst>
              <a:ext uri="{FF2B5EF4-FFF2-40B4-BE49-F238E27FC236}">
                <a16:creationId xmlns:a16="http://schemas.microsoft.com/office/drawing/2014/main" id="{7FBDE9BF-9CEB-754F-8418-37DD8155D1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7705" y="2091129"/>
            <a:ext cx="3328295" cy="3600000"/>
          </a:xfrm>
          <a:prstGeom prst="rect">
            <a:avLst/>
          </a:prstGeom>
        </p:spPr>
      </p:pic>
    </p:spTree>
    <p:extLst>
      <p:ext uri="{BB962C8B-B14F-4D97-AF65-F5344CB8AC3E}">
        <p14:creationId xmlns:p14="http://schemas.microsoft.com/office/powerpoint/2010/main" val="35152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D52B4-9099-0A41-90C2-0D1AB4C226F1}"/>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Spend, borrow or save?</a:t>
            </a:r>
            <a:endParaRPr lang="en-US" dirty="0"/>
          </a:p>
        </p:txBody>
      </p:sp>
      <p:sp>
        <p:nvSpPr>
          <p:cNvPr id="15" name="Rectangle 14">
            <a:extLst>
              <a:ext uri="{FF2B5EF4-FFF2-40B4-BE49-F238E27FC236}">
                <a16:creationId xmlns:a16="http://schemas.microsoft.com/office/drawing/2014/main" id="{410623A8-BC41-CA43-96DC-7D7B46F39CC2}"/>
              </a:ext>
              <a:ext uri="{C183D7F6-B498-43B3-948B-1728B52AA6E4}">
                <adec:decorative xmlns:adec="http://schemas.microsoft.com/office/drawing/2017/decorative" val="1"/>
              </a:ext>
            </a:extLst>
          </p:cNvPr>
          <p:cNvSpPr/>
          <p:nvPr/>
        </p:nvSpPr>
        <p:spPr>
          <a:xfrm>
            <a:off x="0" y="1768839"/>
            <a:ext cx="6607125" cy="5089162"/>
          </a:xfrm>
          <a:prstGeom prst="rect">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EF9CCE11-B1CE-6645-AA28-90C3287DB642}"/>
              </a:ext>
            </a:extLst>
          </p:cNvPr>
          <p:cNvSpPr txBox="1"/>
          <p:nvPr/>
        </p:nvSpPr>
        <p:spPr>
          <a:xfrm>
            <a:off x="179216" y="1954305"/>
            <a:ext cx="6019217" cy="707886"/>
          </a:xfrm>
          <a:prstGeom prst="rect">
            <a:avLst/>
          </a:prstGeom>
          <a:noFill/>
        </p:spPr>
        <p:txBody>
          <a:bodyPr wrap="square" rtlCol="0">
            <a:spAutoFit/>
          </a:bodyPr>
          <a:lstStyle/>
          <a:p>
            <a:r>
              <a:rPr lang="en-GB" sz="2000" b="1" dirty="0">
                <a:solidFill>
                  <a:schemeClr val="bg1"/>
                </a:solidFill>
              </a:rPr>
              <a:t>2. Lola: Spend, save or borrow?</a:t>
            </a:r>
            <a:endParaRPr lang="en-GB" sz="2000" dirty="0">
              <a:solidFill>
                <a:schemeClr val="bg1"/>
              </a:solidFill>
            </a:endParaRPr>
          </a:p>
          <a:p>
            <a:endParaRPr lang="en-GB" sz="2000" dirty="0">
              <a:solidFill>
                <a:schemeClr val="bg1"/>
              </a:solidFill>
            </a:endParaRPr>
          </a:p>
        </p:txBody>
      </p:sp>
      <p:sp>
        <p:nvSpPr>
          <p:cNvPr id="39" name="TextBox 38">
            <a:extLst>
              <a:ext uri="{FF2B5EF4-FFF2-40B4-BE49-F238E27FC236}">
                <a16:creationId xmlns:a16="http://schemas.microsoft.com/office/drawing/2014/main" id="{D6DBA523-FEAC-D644-9804-CE40739D3EFC}"/>
              </a:ext>
            </a:extLst>
          </p:cNvPr>
          <p:cNvSpPr txBox="1"/>
          <p:nvPr/>
        </p:nvSpPr>
        <p:spPr>
          <a:xfrm>
            <a:off x="547141" y="2588053"/>
            <a:ext cx="5382391" cy="3877985"/>
          </a:xfrm>
          <a:prstGeom prst="rect">
            <a:avLst/>
          </a:prstGeom>
          <a:noFill/>
        </p:spPr>
        <p:txBody>
          <a:bodyPr wrap="square" lIns="0" tIns="0" rIns="0" bIns="0" rtlCol="0">
            <a:spAutoFit/>
          </a:bodyPr>
          <a:lstStyle/>
          <a:p>
            <a:r>
              <a:rPr lang="en-GB" sz="1800" dirty="0">
                <a:solidFill>
                  <a:schemeClr val="bg1"/>
                </a:solidFill>
              </a:rPr>
              <a:t>Lola has saved her £10 per week allowance for over 10 weeks because she is planning a trip into town to buy some new clothes. Her Mum tells her that they are going to London as a treat. She is really excited about the idea of London, but she really did want to get some new clothes. </a:t>
            </a:r>
          </a:p>
          <a:p>
            <a:endParaRPr lang="en-GB" sz="1800" dirty="0">
              <a:solidFill>
                <a:schemeClr val="bg1"/>
              </a:solidFill>
            </a:endParaRPr>
          </a:p>
          <a:p>
            <a:r>
              <a:rPr lang="en-GB" sz="1800" dirty="0">
                <a:solidFill>
                  <a:schemeClr val="bg1"/>
                </a:solidFill>
              </a:rPr>
              <a:t>Her Mum says that she will lend her an extra £50 for their trip to London, and she can pay it back from her weekly allowance when they get back home. If Lola spends all of her own money buying clothes now, and borrows from her Mum, she won't have any money for over a month after the trip while she pays her Mum back.</a:t>
            </a:r>
          </a:p>
        </p:txBody>
      </p:sp>
      <p:sp>
        <p:nvSpPr>
          <p:cNvPr id="14" name="Rectangle 13">
            <a:extLst>
              <a:ext uri="{FF2B5EF4-FFF2-40B4-BE49-F238E27FC236}">
                <a16:creationId xmlns:a16="http://schemas.microsoft.com/office/drawing/2014/main" id="{806C8AAB-A225-794F-8068-CCE55ADB3FB1}"/>
              </a:ext>
              <a:ext uri="{C183D7F6-B498-43B3-948B-1728B52AA6E4}">
                <adec:decorative xmlns:adec="http://schemas.microsoft.com/office/drawing/2017/decorative" val="1"/>
              </a:ext>
            </a:extLst>
          </p:cNvPr>
          <p:cNvSpPr/>
          <p:nvPr/>
        </p:nvSpPr>
        <p:spPr>
          <a:xfrm>
            <a:off x="6606000" y="5687999"/>
            <a:ext cx="3311999" cy="1180800"/>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18" name="TextBox 17">
            <a:extLst>
              <a:ext uri="{FF2B5EF4-FFF2-40B4-BE49-F238E27FC236}">
                <a16:creationId xmlns:a16="http://schemas.microsoft.com/office/drawing/2014/main" id="{00942E67-3EA0-1B43-B1B4-04954A5A97BB}"/>
              </a:ext>
            </a:extLst>
          </p:cNvPr>
          <p:cNvSpPr txBox="1"/>
          <p:nvPr/>
        </p:nvSpPr>
        <p:spPr>
          <a:xfrm>
            <a:off x="6726162" y="5891189"/>
            <a:ext cx="3172343" cy="400110"/>
          </a:xfrm>
          <a:prstGeom prst="rect">
            <a:avLst/>
          </a:prstGeom>
          <a:noFill/>
        </p:spPr>
        <p:txBody>
          <a:bodyPr wrap="square" rtlCol="0">
            <a:spAutoFit/>
          </a:bodyPr>
          <a:lstStyle/>
          <a:p>
            <a:r>
              <a:rPr lang="en-GB" sz="2000" b="1" dirty="0">
                <a:solidFill>
                  <a:schemeClr val="bg1"/>
                </a:solidFill>
              </a:rPr>
              <a:t>What should Lola do?</a:t>
            </a:r>
            <a:endParaRPr lang="en-GB" sz="2000" dirty="0">
              <a:solidFill>
                <a:schemeClr val="bg1"/>
              </a:solidFill>
            </a:endParaRPr>
          </a:p>
        </p:txBody>
      </p:sp>
      <p:sp>
        <p:nvSpPr>
          <p:cNvPr id="16" name="TextBox 15">
            <a:extLst>
              <a:ext uri="{FF2B5EF4-FFF2-40B4-BE49-F238E27FC236}">
                <a16:creationId xmlns:a16="http://schemas.microsoft.com/office/drawing/2014/main" id="{56881F57-F879-A740-B04D-CC3C5B14E380}"/>
              </a:ext>
            </a:extLst>
          </p:cNvPr>
          <p:cNvSpPr txBox="1"/>
          <p:nvPr/>
        </p:nvSpPr>
        <p:spPr>
          <a:xfrm>
            <a:off x="6832424" y="6325370"/>
            <a:ext cx="2791262" cy="307777"/>
          </a:xfrm>
          <a:prstGeom prst="rect">
            <a:avLst/>
          </a:prstGeom>
          <a:noFill/>
        </p:spPr>
        <p:txBody>
          <a:bodyPr wrap="square" lIns="0" tIns="0" rIns="0" bIns="0" rtlCol="0">
            <a:spAutoFit/>
          </a:bodyPr>
          <a:lstStyle/>
          <a:p>
            <a:r>
              <a:rPr lang="en-GB" sz="2000" dirty="0">
                <a:solidFill>
                  <a:schemeClr val="bg1"/>
                </a:solidFill>
              </a:rPr>
              <a:t>Save? Spend? Borrow? </a:t>
            </a:r>
          </a:p>
        </p:txBody>
      </p:sp>
      <p:pic>
        <p:nvPicPr>
          <p:cNvPr id="3" name="Picture 2" descr="A picture of a young woman holding some shopping bags">
            <a:extLst>
              <a:ext uri="{FF2B5EF4-FFF2-40B4-BE49-F238E27FC236}">
                <a16:creationId xmlns:a16="http://schemas.microsoft.com/office/drawing/2014/main" id="{DA649A77-C1EA-CD4D-B2FF-2EE7E5A21D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6000" y="1767600"/>
            <a:ext cx="3312000" cy="3919927"/>
          </a:xfrm>
          <a:prstGeom prst="rect">
            <a:avLst/>
          </a:prstGeom>
        </p:spPr>
      </p:pic>
    </p:spTree>
    <p:extLst>
      <p:ext uri="{BB962C8B-B14F-4D97-AF65-F5344CB8AC3E}">
        <p14:creationId xmlns:p14="http://schemas.microsoft.com/office/powerpoint/2010/main" val="300745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08215-2EB4-C849-BC9A-A21820385857}"/>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Spend, borrow or save?</a:t>
            </a:r>
            <a:endParaRPr lang="en-US" dirty="0"/>
          </a:p>
        </p:txBody>
      </p:sp>
      <p:sp>
        <p:nvSpPr>
          <p:cNvPr id="15" name="Rectangle 14">
            <a:extLst>
              <a:ext uri="{FF2B5EF4-FFF2-40B4-BE49-F238E27FC236}">
                <a16:creationId xmlns:a16="http://schemas.microsoft.com/office/drawing/2014/main" id="{410623A8-BC41-CA43-96DC-7D7B46F39CC2}"/>
              </a:ext>
              <a:ext uri="{C183D7F6-B498-43B3-948B-1728B52AA6E4}">
                <adec:decorative xmlns:adec="http://schemas.microsoft.com/office/drawing/2017/decorative" val="1"/>
              </a:ext>
            </a:extLst>
          </p:cNvPr>
          <p:cNvSpPr/>
          <p:nvPr/>
        </p:nvSpPr>
        <p:spPr>
          <a:xfrm>
            <a:off x="0" y="2031167"/>
            <a:ext cx="6607125" cy="4826834"/>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32" name="TextBox 31">
            <a:extLst>
              <a:ext uri="{FF2B5EF4-FFF2-40B4-BE49-F238E27FC236}">
                <a16:creationId xmlns:a16="http://schemas.microsoft.com/office/drawing/2014/main" id="{EF9CCE11-B1CE-6645-AA28-90C3287DB642}"/>
              </a:ext>
            </a:extLst>
          </p:cNvPr>
          <p:cNvSpPr txBox="1"/>
          <p:nvPr/>
        </p:nvSpPr>
        <p:spPr>
          <a:xfrm>
            <a:off x="305594" y="2269099"/>
            <a:ext cx="6019217" cy="400110"/>
          </a:xfrm>
          <a:prstGeom prst="rect">
            <a:avLst/>
          </a:prstGeom>
          <a:noFill/>
        </p:spPr>
        <p:txBody>
          <a:bodyPr wrap="square" rtlCol="0">
            <a:spAutoFit/>
          </a:bodyPr>
          <a:lstStyle/>
          <a:p>
            <a:r>
              <a:rPr lang="en-GB" sz="2000" b="1" dirty="0">
                <a:solidFill>
                  <a:schemeClr val="bg1"/>
                </a:solidFill>
              </a:rPr>
              <a:t>3. Aleena. Spend, save or borrow?</a:t>
            </a:r>
            <a:endParaRPr lang="en-GB" sz="2000" dirty="0">
              <a:solidFill>
                <a:schemeClr val="bg1"/>
              </a:solidFill>
            </a:endParaRPr>
          </a:p>
        </p:txBody>
      </p:sp>
      <p:sp>
        <p:nvSpPr>
          <p:cNvPr id="39" name="TextBox 38">
            <a:extLst>
              <a:ext uri="{FF2B5EF4-FFF2-40B4-BE49-F238E27FC236}">
                <a16:creationId xmlns:a16="http://schemas.microsoft.com/office/drawing/2014/main" id="{D6DBA523-FEAC-D644-9804-CE40739D3EFC}"/>
              </a:ext>
            </a:extLst>
          </p:cNvPr>
          <p:cNvSpPr txBox="1"/>
          <p:nvPr/>
        </p:nvSpPr>
        <p:spPr>
          <a:xfrm>
            <a:off x="644102" y="2861062"/>
            <a:ext cx="5688118" cy="3046988"/>
          </a:xfrm>
          <a:prstGeom prst="rect">
            <a:avLst/>
          </a:prstGeom>
          <a:noFill/>
        </p:spPr>
        <p:txBody>
          <a:bodyPr wrap="square" lIns="0" tIns="0" rIns="0" bIns="0" rtlCol="0">
            <a:spAutoFit/>
          </a:bodyPr>
          <a:lstStyle/>
          <a:p>
            <a:r>
              <a:rPr lang="en-GB" sz="1800" dirty="0">
                <a:solidFill>
                  <a:schemeClr val="bg1"/>
                </a:solidFill>
              </a:rPr>
              <a:t>Aleena really wants a new laptop to keep up with her online gaming friends. It will help with college work too. She has seen one she wants and it costs £700. She has saved £700, but it will use up all of her savings and she will lose the interest she would earn in her bank account after a year, which is £30.</a:t>
            </a:r>
          </a:p>
          <a:p>
            <a:r>
              <a:rPr lang="en-GB" sz="1800" dirty="0">
                <a:solidFill>
                  <a:schemeClr val="bg1"/>
                </a:solidFill>
              </a:rPr>
              <a:t> </a:t>
            </a:r>
          </a:p>
          <a:p>
            <a:r>
              <a:rPr lang="en-GB" sz="1800" dirty="0">
                <a:solidFill>
                  <a:schemeClr val="bg1"/>
                </a:solidFill>
              </a:rPr>
              <a:t>She has seen an offer at the shop to buy the laptop, on an interest free deal over 12 months. There is a £15 charge for setting up the deal. She could ask her Mum to do the deal at the shop, or pay on her credit card. </a:t>
            </a:r>
          </a:p>
        </p:txBody>
      </p:sp>
      <p:sp>
        <p:nvSpPr>
          <p:cNvPr id="16" name="Rectangle 15">
            <a:extLst>
              <a:ext uri="{FF2B5EF4-FFF2-40B4-BE49-F238E27FC236}">
                <a16:creationId xmlns:a16="http://schemas.microsoft.com/office/drawing/2014/main" id="{7D16D2D0-152D-1B4B-B357-B2674BE7E7EB}"/>
              </a:ext>
              <a:ext uri="{C183D7F6-B498-43B3-948B-1728B52AA6E4}">
                <adec:decorative xmlns:adec="http://schemas.microsoft.com/office/drawing/2017/decorative" val="1"/>
              </a:ext>
            </a:extLst>
          </p:cNvPr>
          <p:cNvSpPr/>
          <p:nvPr/>
        </p:nvSpPr>
        <p:spPr>
          <a:xfrm>
            <a:off x="6595951" y="5663520"/>
            <a:ext cx="3311999" cy="1194480"/>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13" name="TextBox 12">
            <a:extLst>
              <a:ext uri="{FF2B5EF4-FFF2-40B4-BE49-F238E27FC236}">
                <a16:creationId xmlns:a16="http://schemas.microsoft.com/office/drawing/2014/main" id="{F9F7792F-1415-134A-8F62-80BA98A6027B}"/>
              </a:ext>
            </a:extLst>
          </p:cNvPr>
          <p:cNvSpPr txBox="1"/>
          <p:nvPr/>
        </p:nvSpPr>
        <p:spPr>
          <a:xfrm>
            <a:off x="6726162" y="5891189"/>
            <a:ext cx="3172343" cy="400110"/>
          </a:xfrm>
          <a:prstGeom prst="rect">
            <a:avLst/>
          </a:prstGeom>
          <a:noFill/>
        </p:spPr>
        <p:txBody>
          <a:bodyPr wrap="square" rtlCol="0">
            <a:spAutoFit/>
          </a:bodyPr>
          <a:lstStyle/>
          <a:p>
            <a:r>
              <a:rPr lang="en-GB" sz="2000" b="1" dirty="0">
                <a:solidFill>
                  <a:schemeClr val="bg1"/>
                </a:solidFill>
              </a:rPr>
              <a:t>What should Aleena do?</a:t>
            </a:r>
            <a:endParaRPr lang="en-GB" sz="2000" dirty="0">
              <a:solidFill>
                <a:schemeClr val="bg1"/>
              </a:solidFill>
            </a:endParaRPr>
          </a:p>
        </p:txBody>
      </p:sp>
      <p:sp>
        <p:nvSpPr>
          <p:cNvPr id="40" name="TextBox 39">
            <a:extLst>
              <a:ext uri="{FF2B5EF4-FFF2-40B4-BE49-F238E27FC236}">
                <a16:creationId xmlns:a16="http://schemas.microsoft.com/office/drawing/2014/main" id="{C07564F2-52B7-914F-B1C1-39D1BF82F055}"/>
              </a:ext>
            </a:extLst>
          </p:cNvPr>
          <p:cNvSpPr txBox="1"/>
          <p:nvPr/>
        </p:nvSpPr>
        <p:spPr>
          <a:xfrm>
            <a:off x="6832424" y="6325370"/>
            <a:ext cx="2791262" cy="307777"/>
          </a:xfrm>
          <a:prstGeom prst="rect">
            <a:avLst/>
          </a:prstGeom>
          <a:noFill/>
        </p:spPr>
        <p:txBody>
          <a:bodyPr wrap="square" lIns="0" tIns="0" rIns="0" bIns="0" rtlCol="0">
            <a:spAutoFit/>
          </a:bodyPr>
          <a:lstStyle/>
          <a:p>
            <a:r>
              <a:rPr lang="en-GB" sz="2000" dirty="0">
                <a:solidFill>
                  <a:schemeClr val="bg1"/>
                </a:solidFill>
              </a:rPr>
              <a:t>Save? Spend? Borrow? </a:t>
            </a:r>
          </a:p>
        </p:txBody>
      </p:sp>
      <p:pic>
        <p:nvPicPr>
          <p:cNvPr id="5" name="Picture 4" descr="A picture of a young woman typing on a laptop">
            <a:extLst>
              <a:ext uri="{FF2B5EF4-FFF2-40B4-BE49-F238E27FC236}">
                <a16:creationId xmlns:a16="http://schemas.microsoft.com/office/drawing/2014/main" id="{470FC99C-4C5E-F942-8E24-DE42695331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95951" y="2030400"/>
            <a:ext cx="3312000" cy="3636000"/>
          </a:xfrm>
          <a:prstGeom prst="rect">
            <a:avLst/>
          </a:prstGeom>
        </p:spPr>
      </p:pic>
    </p:spTree>
    <p:extLst>
      <p:ext uri="{BB962C8B-B14F-4D97-AF65-F5344CB8AC3E}">
        <p14:creationId xmlns:p14="http://schemas.microsoft.com/office/powerpoint/2010/main" val="36857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75268-DFB4-DD48-B7AC-A941A56C4EEA}"/>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Staying in control</a:t>
            </a:r>
            <a:endParaRPr lang="en-US" dirty="0"/>
          </a:p>
        </p:txBody>
      </p:sp>
      <p:sp>
        <p:nvSpPr>
          <p:cNvPr id="2" name="Rectangle 1">
            <a:extLst>
              <a:ext uri="{FF2B5EF4-FFF2-40B4-BE49-F238E27FC236}">
                <a16:creationId xmlns:a16="http://schemas.microsoft.com/office/drawing/2014/main" id="{58142039-539D-1148-B3E1-0A08B2B4BBFE}"/>
              </a:ext>
              <a:ext uri="{C183D7F6-B498-43B3-948B-1728B52AA6E4}">
                <adec:decorative xmlns:adec="http://schemas.microsoft.com/office/drawing/2017/decorative" val="1"/>
              </a:ext>
            </a:extLst>
          </p:cNvPr>
          <p:cNvSpPr/>
          <p:nvPr/>
        </p:nvSpPr>
        <p:spPr>
          <a:xfrm>
            <a:off x="691693" y="1714861"/>
            <a:ext cx="2605330" cy="2157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E2C3D8B-7037-2445-81F7-BA91A65FE02C}"/>
              </a:ext>
            </a:extLst>
          </p:cNvPr>
          <p:cNvSpPr txBox="1"/>
          <p:nvPr/>
        </p:nvSpPr>
        <p:spPr>
          <a:xfrm>
            <a:off x="692590" y="3106628"/>
            <a:ext cx="2605330" cy="430887"/>
          </a:xfrm>
          <a:prstGeom prst="rect">
            <a:avLst/>
          </a:prstGeom>
          <a:noFill/>
        </p:spPr>
        <p:txBody>
          <a:bodyPr wrap="square" rtlCol="0">
            <a:spAutoFit/>
          </a:bodyPr>
          <a:lstStyle/>
          <a:p>
            <a:pPr algn="ctr"/>
            <a:r>
              <a:rPr lang="en-GB" sz="2200" dirty="0">
                <a:solidFill>
                  <a:schemeClr val="bg1"/>
                </a:solidFill>
              </a:rPr>
              <a:t>Shopping online</a:t>
            </a:r>
          </a:p>
        </p:txBody>
      </p:sp>
      <p:pic>
        <p:nvPicPr>
          <p:cNvPr id="16" name="Picture 15" descr="icon of a shopping bag">
            <a:extLst>
              <a:ext uri="{FF2B5EF4-FFF2-40B4-BE49-F238E27FC236}">
                <a16:creationId xmlns:a16="http://schemas.microsoft.com/office/drawing/2014/main" id="{E46256EB-A013-9944-9632-428028D1CBB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9806" y="2271700"/>
            <a:ext cx="569103" cy="569103"/>
          </a:xfrm>
          <a:prstGeom prst="rect">
            <a:avLst/>
          </a:prstGeom>
        </p:spPr>
      </p:pic>
      <p:sp>
        <p:nvSpPr>
          <p:cNvPr id="63" name="Rectangle 62">
            <a:extLst>
              <a:ext uri="{FF2B5EF4-FFF2-40B4-BE49-F238E27FC236}">
                <a16:creationId xmlns:a16="http://schemas.microsoft.com/office/drawing/2014/main" id="{961D8DFB-C601-1D4D-91B9-85A32B4CE4E9}"/>
              </a:ext>
              <a:ext uri="{C183D7F6-B498-43B3-948B-1728B52AA6E4}">
                <adec:decorative xmlns:adec="http://schemas.microsoft.com/office/drawing/2017/decorative" val="1"/>
              </a:ext>
            </a:extLst>
          </p:cNvPr>
          <p:cNvSpPr/>
          <p:nvPr/>
        </p:nvSpPr>
        <p:spPr>
          <a:xfrm>
            <a:off x="3571062" y="1714861"/>
            <a:ext cx="2605330" cy="2157586"/>
          </a:xfrm>
          <a:prstGeom prst="rect">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7E3ABC5-34FA-484E-9B21-AC92E3FA5046}"/>
              </a:ext>
            </a:extLst>
          </p:cNvPr>
          <p:cNvSpPr txBox="1"/>
          <p:nvPr/>
        </p:nvSpPr>
        <p:spPr>
          <a:xfrm>
            <a:off x="3571959" y="3115837"/>
            <a:ext cx="2605330" cy="430887"/>
          </a:xfrm>
          <a:prstGeom prst="rect">
            <a:avLst/>
          </a:prstGeom>
          <a:noFill/>
        </p:spPr>
        <p:txBody>
          <a:bodyPr wrap="square" rtlCol="0">
            <a:spAutoFit/>
          </a:bodyPr>
          <a:lstStyle/>
          <a:p>
            <a:pPr algn="ctr"/>
            <a:r>
              <a:rPr lang="en-GB" sz="2200" dirty="0">
                <a:solidFill>
                  <a:schemeClr val="bg1"/>
                </a:solidFill>
              </a:rPr>
              <a:t>Comparison site</a:t>
            </a:r>
          </a:p>
        </p:txBody>
      </p:sp>
      <p:pic>
        <p:nvPicPr>
          <p:cNvPr id="14" name="Picture 13" descr="icon of graphs">
            <a:extLst>
              <a:ext uri="{FF2B5EF4-FFF2-40B4-BE49-F238E27FC236}">
                <a16:creationId xmlns:a16="http://schemas.microsoft.com/office/drawing/2014/main" id="{CF8044AF-56CD-9A41-BF82-8B72D66F8628}"/>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9373" y="2297519"/>
            <a:ext cx="554294" cy="554294"/>
          </a:xfrm>
          <a:prstGeom prst="rect">
            <a:avLst/>
          </a:prstGeom>
        </p:spPr>
      </p:pic>
      <p:sp>
        <p:nvSpPr>
          <p:cNvPr id="64" name="Rectangle 63">
            <a:extLst>
              <a:ext uri="{FF2B5EF4-FFF2-40B4-BE49-F238E27FC236}">
                <a16:creationId xmlns:a16="http://schemas.microsoft.com/office/drawing/2014/main" id="{7933274D-F352-E748-BFB9-03512CD1DEE6}"/>
              </a:ext>
              <a:ext uri="{C183D7F6-B498-43B3-948B-1728B52AA6E4}">
                <adec:decorative xmlns:adec="http://schemas.microsoft.com/office/drawing/2017/decorative" val="1"/>
              </a:ext>
            </a:extLst>
          </p:cNvPr>
          <p:cNvSpPr/>
          <p:nvPr/>
        </p:nvSpPr>
        <p:spPr>
          <a:xfrm>
            <a:off x="6455664" y="1714861"/>
            <a:ext cx="2605330" cy="2157586"/>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7F04AC6D-CE6F-ED4A-B90E-B3DCB1F1B555}"/>
              </a:ext>
            </a:extLst>
          </p:cNvPr>
          <p:cNvSpPr txBox="1"/>
          <p:nvPr/>
        </p:nvSpPr>
        <p:spPr>
          <a:xfrm>
            <a:off x="6451328" y="3124362"/>
            <a:ext cx="2605330" cy="430887"/>
          </a:xfrm>
          <a:prstGeom prst="rect">
            <a:avLst/>
          </a:prstGeom>
          <a:noFill/>
        </p:spPr>
        <p:txBody>
          <a:bodyPr wrap="square" rtlCol="0">
            <a:spAutoFit/>
          </a:bodyPr>
          <a:lstStyle/>
          <a:p>
            <a:pPr algn="ctr"/>
            <a:r>
              <a:rPr lang="en-GB" sz="2200" dirty="0">
                <a:solidFill>
                  <a:schemeClr val="bg1"/>
                </a:solidFill>
              </a:rPr>
              <a:t>Switching site</a:t>
            </a:r>
          </a:p>
        </p:txBody>
      </p:sp>
      <p:pic>
        <p:nvPicPr>
          <p:cNvPr id="12" name="Picture 11" descr="icon of arrows">
            <a:extLst>
              <a:ext uri="{FF2B5EF4-FFF2-40B4-BE49-F238E27FC236}">
                <a16:creationId xmlns:a16="http://schemas.microsoft.com/office/drawing/2014/main" id="{F9E1662A-51E8-FF4B-AFAF-D2CA9DA2366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1225" y="2239913"/>
            <a:ext cx="571002" cy="571002"/>
          </a:xfrm>
          <a:prstGeom prst="rect">
            <a:avLst/>
          </a:prstGeom>
        </p:spPr>
      </p:pic>
      <p:sp>
        <p:nvSpPr>
          <p:cNvPr id="67" name="Rectangle 66">
            <a:extLst>
              <a:ext uri="{FF2B5EF4-FFF2-40B4-BE49-F238E27FC236}">
                <a16:creationId xmlns:a16="http://schemas.microsoft.com/office/drawing/2014/main" id="{571ED860-EAB6-0142-BA9C-3B13980A97B9}"/>
              </a:ext>
              <a:ext uri="{C183D7F6-B498-43B3-948B-1728B52AA6E4}">
                <adec:decorative xmlns:adec="http://schemas.microsoft.com/office/drawing/2017/decorative" val="1"/>
              </a:ext>
            </a:extLst>
          </p:cNvPr>
          <p:cNvSpPr/>
          <p:nvPr/>
        </p:nvSpPr>
        <p:spPr>
          <a:xfrm>
            <a:off x="691693" y="4118696"/>
            <a:ext cx="2605330" cy="2157586"/>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CCEEF05-1F35-9249-91F1-7E41D93973B0}"/>
              </a:ext>
            </a:extLst>
          </p:cNvPr>
          <p:cNvSpPr txBox="1"/>
          <p:nvPr/>
        </p:nvSpPr>
        <p:spPr>
          <a:xfrm>
            <a:off x="692590" y="5514111"/>
            <a:ext cx="2605330" cy="430887"/>
          </a:xfrm>
          <a:prstGeom prst="rect">
            <a:avLst/>
          </a:prstGeom>
          <a:noFill/>
        </p:spPr>
        <p:txBody>
          <a:bodyPr wrap="square" rtlCol="0">
            <a:spAutoFit/>
          </a:bodyPr>
          <a:lstStyle/>
          <a:p>
            <a:pPr algn="ctr"/>
            <a:r>
              <a:rPr lang="en-GB" sz="2200" dirty="0">
                <a:solidFill>
                  <a:schemeClr val="bg1"/>
                </a:solidFill>
              </a:rPr>
              <a:t>Online banking</a:t>
            </a:r>
          </a:p>
        </p:txBody>
      </p:sp>
      <p:pic>
        <p:nvPicPr>
          <p:cNvPr id="10" name="Picture 9" descr="icon of a mouse">
            <a:extLst>
              <a:ext uri="{FF2B5EF4-FFF2-40B4-BE49-F238E27FC236}">
                <a16:creationId xmlns:a16="http://schemas.microsoft.com/office/drawing/2014/main" id="{66B8DEFA-5EAB-FE42-8E65-56CAF0E9A7B4}"/>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5688" y="4621988"/>
            <a:ext cx="597338" cy="597338"/>
          </a:xfrm>
          <a:prstGeom prst="rect">
            <a:avLst/>
          </a:prstGeom>
        </p:spPr>
      </p:pic>
      <p:sp>
        <p:nvSpPr>
          <p:cNvPr id="66" name="Rectangle 65">
            <a:extLst>
              <a:ext uri="{FF2B5EF4-FFF2-40B4-BE49-F238E27FC236}">
                <a16:creationId xmlns:a16="http://schemas.microsoft.com/office/drawing/2014/main" id="{A7B53A09-7164-2D4C-A2A5-356A4AD0BA97}"/>
              </a:ext>
              <a:ext uri="{C183D7F6-B498-43B3-948B-1728B52AA6E4}">
                <adec:decorative xmlns:adec="http://schemas.microsoft.com/office/drawing/2017/decorative" val="1"/>
              </a:ext>
            </a:extLst>
          </p:cNvPr>
          <p:cNvSpPr/>
          <p:nvPr/>
        </p:nvSpPr>
        <p:spPr>
          <a:xfrm>
            <a:off x="3571062" y="4118696"/>
            <a:ext cx="2605330" cy="2157586"/>
          </a:xfrm>
          <a:prstGeom prst="rect">
            <a:avLst/>
          </a:prstGeom>
          <a:solidFill>
            <a:srgbClr val="7F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9501D325-793E-244E-80B0-381A5CEDCE56}"/>
              </a:ext>
            </a:extLst>
          </p:cNvPr>
          <p:cNvSpPr txBox="1"/>
          <p:nvPr/>
        </p:nvSpPr>
        <p:spPr>
          <a:xfrm>
            <a:off x="3571959" y="5523320"/>
            <a:ext cx="2605330" cy="430887"/>
          </a:xfrm>
          <a:prstGeom prst="rect">
            <a:avLst/>
          </a:prstGeom>
          <a:noFill/>
        </p:spPr>
        <p:txBody>
          <a:bodyPr wrap="square" rtlCol="0">
            <a:spAutoFit/>
          </a:bodyPr>
          <a:lstStyle/>
          <a:p>
            <a:pPr algn="ctr"/>
            <a:r>
              <a:rPr lang="en-GB" sz="2200" dirty="0">
                <a:solidFill>
                  <a:schemeClr val="bg1"/>
                </a:solidFill>
              </a:rPr>
              <a:t>Banking app</a:t>
            </a:r>
          </a:p>
        </p:txBody>
      </p:sp>
      <p:pic>
        <p:nvPicPr>
          <p:cNvPr id="8" name="Picture 7" descr="icon of a smartphone">
            <a:extLst>
              <a:ext uri="{FF2B5EF4-FFF2-40B4-BE49-F238E27FC236}">
                <a16:creationId xmlns:a16="http://schemas.microsoft.com/office/drawing/2014/main" id="{3936CE8A-773D-934B-A9A0-FEBDFB62F808}"/>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1212" y="4611733"/>
            <a:ext cx="606539" cy="606539"/>
          </a:xfrm>
          <a:prstGeom prst="rect">
            <a:avLst/>
          </a:prstGeom>
        </p:spPr>
      </p:pic>
      <p:sp>
        <p:nvSpPr>
          <p:cNvPr id="65" name="Rectangle 64">
            <a:extLst>
              <a:ext uri="{FF2B5EF4-FFF2-40B4-BE49-F238E27FC236}">
                <a16:creationId xmlns:a16="http://schemas.microsoft.com/office/drawing/2014/main" id="{8620D242-CD01-C649-A70C-21DEC1E47C9B}"/>
              </a:ext>
              <a:ext uri="{C183D7F6-B498-43B3-948B-1728B52AA6E4}">
                <adec:decorative xmlns:adec="http://schemas.microsoft.com/office/drawing/2017/decorative" val="1"/>
              </a:ext>
            </a:extLst>
          </p:cNvPr>
          <p:cNvSpPr/>
          <p:nvPr/>
        </p:nvSpPr>
        <p:spPr>
          <a:xfrm>
            <a:off x="6455664" y="4118696"/>
            <a:ext cx="2605330" cy="2157586"/>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B148507D-9BDA-1C48-A94D-8D205E168834}"/>
              </a:ext>
            </a:extLst>
          </p:cNvPr>
          <p:cNvSpPr txBox="1"/>
          <p:nvPr/>
        </p:nvSpPr>
        <p:spPr>
          <a:xfrm>
            <a:off x="6451328" y="5531845"/>
            <a:ext cx="2605330" cy="430887"/>
          </a:xfrm>
          <a:prstGeom prst="rect">
            <a:avLst/>
          </a:prstGeom>
          <a:noFill/>
        </p:spPr>
        <p:txBody>
          <a:bodyPr wrap="square" rtlCol="0">
            <a:spAutoFit/>
          </a:bodyPr>
          <a:lstStyle/>
          <a:p>
            <a:pPr algn="ctr"/>
            <a:r>
              <a:rPr lang="en-GB" sz="2200" dirty="0">
                <a:solidFill>
                  <a:schemeClr val="bg1"/>
                </a:solidFill>
              </a:rPr>
              <a:t>Budgeting app</a:t>
            </a:r>
          </a:p>
        </p:txBody>
      </p:sp>
      <p:pic>
        <p:nvPicPr>
          <p:cNvPr id="5" name="Picture 4" descr="icon of a piggy bank">
            <a:extLst>
              <a:ext uri="{FF2B5EF4-FFF2-40B4-BE49-F238E27FC236}">
                <a16:creationId xmlns:a16="http://schemas.microsoft.com/office/drawing/2014/main" id="{C10D5BC3-5889-2745-A24A-7B4176774A43}"/>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41478" y="4579401"/>
            <a:ext cx="610496" cy="610496"/>
          </a:xfrm>
          <a:prstGeom prst="rect">
            <a:avLst/>
          </a:prstGeom>
        </p:spPr>
      </p:pic>
    </p:spTree>
    <p:extLst>
      <p:ext uri="{BB962C8B-B14F-4D97-AF65-F5344CB8AC3E}">
        <p14:creationId xmlns:p14="http://schemas.microsoft.com/office/powerpoint/2010/main" val="2845234440"/>
      </p:ext>
    </p:extLst>
  </p:cSld>
  <p:clrMapOvr>
    <a:masterClrMapping/>
  </p:clrMapOvr>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9CF3B37368C04185DF260BC30A2940" ma:contentTypeVersion="0" ma:contentTypeDescription="Create a new document." ma:contentTypeScope="" ma:versionID="a58eb0ca3efccb34c817cd1ab7348da3">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409F0-314D-4730-9957-95C50BE0C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0F22B0D-5AFA-4595-A4E7-B763BACEE36D}">
  <ds:schemaRefs>
    <ds:schemaRef ds:uri="http://schemas.microsoft.com/office/2006/metadata/properties"/>
    <ds:schemaRef ds:uri="http://schemas.microsoft.com/office/infopath/2007/PartnerControls"/>
    <ds:schemaRef ds:uri="http://schemas.microsoft.com/sharepoint/v3"/>
    <ds:schemaRef ds:uri="19133b3b-32ab-429a-b1f0-a4555123fa8b"/>
    <ds:schemaRef ds:uri="2abebb83-cf53-4fdf-a500-739cef3c54c9"/>
  </ds:schemaRefs>
</ds:datastoreItem>
</file>

<file path=customXml/itemProps3.xml><?xml version="1.0" encoding="utf-8"?>
<ds:datastoreItem xmlns:ds="http://schemas.openxmlformats.org/officeDocument/2006/customXml" ds:itemID="{C65E1BD2-B825-43CA-AAC7-31ABA49DAC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64806</TotalTime>
  <Words>712</Words>
  <Application>Microsoft Macintosh PowerPoint</Application>
  <PresentationFormat>A4 Paper (210x297 mm)</PresentationFormat>
  <Paragraphs>72</Paragraphs>
  <Slides>11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Wingdings</vt:lpstr>
      <vt:lpstr>Lloyds Banking Group Master slides</vt:lpstr>
      <vt:lpstr>1_Lloyds Banking Group Master slides</vt:lpstr>
      <vt:lpstr>2_Lloyds Banking Group Master slides</vt:lpstr>
      <vt:lpstr>4_Lloyds Banking Group Master slides</vt:lpstr>
      <vt:lpstr>Life, work, money… How do I stay in control?</vt:lpstr>
      <vt:lpstr>Introduction</vt:lpstr>
      <vt:lpstr>Money and me: agree or disagree? </vt:lpstr>
      <vt:lpstr>Money in? Money out?</vt:lpstr>
      <vt:lpstr>Money in? Money out?</vt:lpstr>
      <vt:lpstr>Spend, borrow or save?</vt:lpstr>
      <vt:lpstr>Spend, borrow or save?</vt:lpstr>
      <vt:lpstr>Spend, borrow or save?</vt:lpstr>
      <vt:lpstr>Staying in control</vt:lpstr>
      <vt:lpstr>Me and my money!</vt:lpstr>
      <vt:lpstr>A big 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work, money… How do I stay in control?</dc:title>
  <dc:creator>Rimoncelli, Dan (Strategy &amp; Planning, LBG Group Marketing)</dc:creator>
  <cp:lastModifiedBy>Dan Pritchard</cp:lastModifiedBy>
  <cp:revision>3562</cp:revision>
  <cp:lastPrinted>2020-01-10T12:35:14Z</cp:lastPrinted>
  <dcterms:created xsi:type="dcterms:W3CDTF">2009-01-21T19:55:17Z</dcterms:created>
  <dcterms:modified xsi:type="dcterms:W3CDTF">2023-01-12T16:10:20Z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0x0101004D9CF3B37368C04185DF260BC30A2940</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Order">
    <vt:r8>18200</vt:r8>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ies>
</file>