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50" r:id="rId5"/>
    <p:sldMasterId id="2147484050" r:id="rId6"/>
    <p:sldMasterId id="2147484126" r:id="rId7"/>
  </p:sldMasterIdLst>
  <p:notesMasterIdLst>
    <p:notesMasterId r:id="rId21"/>
  </p:notesMasterIdLst>
  <p:handoutMasterIdLst>
    <p:handoutMasterId r:id="rId22"/>
  </p:handoutMasterIdLst>
  <p:sldIdLst>
    <p:sldId id="1047" r:id="rId8"/>
    <p:sldId id="1074" r:id="rId9"/>
    <p:sldId id="1109" r:id="rId10"/>
    <p:sldId id="1072" r:id="rId11"/>
    <p:sldId id="1117" r:id="rId12"/>
    <p:sldId id="1102" r:id="rId13"/>
    <p:sldId id="1104" r:id="rId14"/>
    <p:sldId id="1105" r:id="rId15"/>
    <p:sldId id="1110" r:id="rId16"/>
    <p:sldId id="1111" r:id="rId17"/>
    <p:sldId id="1118" r:id="rId18"/>
    <p:sldId id="1119" r:id="rId19"/>
    <p:sldId id="1106" r:id="rId20"/>
  </p:sldIdLst>
  <p:sldSz cx="9906000" cy="6858000" type="A4"/>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021"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043"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061"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082"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5100" algn="l" defTabSz="914043" rtl="0" eaLnBrk="1" latinLnBrk="0" hangingPunct="1">
      <a:defRPr sz="2400" kern="1200">
        <a:solidFill>
          <a:schemeClr val="tx1"/>
        </a:solidFill>
        <a:latin typeface="Arial" charset="0"/>
        <a:ea typeface="ＭＳ Ｐゴシック"/>
        <a:cs typeface="ＭＳ Ｐゴシック"/>
      </a:defRPr>
    </a:lvl6pPr>
    <a:lvl7pPr marL="2742126" algn="l" defTabSz="914043" rtl="0" eaLnBrk="1" latinLnBrk="0" hangingPunct="1">
      <a:defRPr sz="2400" kern="1200">
        <a:solidFill>
          <a:schemeClr val="tx1"/>
        </a:solidFill>
        <a:latin typeface="Arial" charset="0"/>
        <a:ea typeface="ＭＳ Ｐゴシック"/>
        <a:cs typeface="ＭＳ Ｐゴシック"/>
      </a:defRPr>
    </a:lvl7pPr>
    <a:lvl8pPr marL="3199143" algn="l" defTabSz="914043" rtl="0" eaLnBrk="1" latinLnBrk="0" hangingPunct="1">
      <a:defRPr sz="2400" kern="1200">
        <a:solidFill>
          <a:schemeClr val="tx1"/>
        </a:solidFill>
        <a:latin typeface="Arial" charset="0"/>
        <a:ea typeface="ＭＳ Ｐゴシック"/>
        <a:cs typeface="ＭＳ Ｐゴシック"/>
      </a:defRPr>
    </a:lvl8pPr>
    <a:lvl9pPr marL="3656164" algn="l" defTabSz="914043"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54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 Priya (Responsible Business)" initials="SP(B" lastIdx="5" clrIdx="0">
    <p:extLst>
      <p:ext uri="{19B8F6BF-5375-455C-9EA6-DF929625EA0E}">
        <p15:presenceInfo xmlns:p15="http://schemas.microsoft.com/office/powerpoint/2012/main" userId="S-1-5-21-1285278-2735368383-2968457176-1820342" providerId="AD"/>
      </p:ext>
    </p:extLst>
  </p:cmAuthor>
  <p:cmAuthor id="2" name="Liz Booth" initials="LB" lastIdx="1" clrIdx="1">
    <p:extLst>
      <p:ext uri="{19B8F6BF-5375-455C-9EA6-DF929625EA0E}">
        <p15:presenceInfo xmlns:p15="http://schemas.microsoft.com/office/powerpoint/2012/main" userId="S::liz.booth@y-e.org.uk::2115e261-9d77-4550-9ca4-f98225bd55f1" providerId="AD"/>
      </p:ext>
    </p:extLst>
  </p:cmAuthor>
  <p:cmAuthor id="3" name="Lizzie Angel" initials="LA" lastIdx="1" clrIdx="2">
    <p:extLst>
      <p:ext uri="{19B8F6BF-5375-455C-9EA6-DF929625EA0E}">
        <p15:presenceInfo xmlns:p15="http://schemas.microsoft.com/office/powerpoint/2012/main" userId="S::lizzie.angel@six.agency::acfecc51-4d15-4327-9462-44593bbbaa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FF"/>
    <a:srgbClr val="999999"/>
    <a:srgbClr val="FF0000"/>
    <a:srgbClr val="00864F"/>
    <a:srgbClr val="006C32"/>
    <a:srgbClr val="7FB598"/>
    <a:srgbClr val="CCE2D6"/>
    <a:srgbClr val="FF9999"/>
    <a:srgbClr val="FFCCCC"/>
    <a:srgbClr val="6AA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2" autoAdjust="0"/>
    <p:restoredTop sz="97723" autoAdjust="0"/>
  </p:normalViewPr>
  <p:slideViewPr>
    <p:cSldViewPr snapToGrid="0">
      <p:cViewPr varScale="1">
        <p:scale>
          <a:sx n="124" d="100"/>
          <a:sy n="124" d="100"/>
        </p:scale>
        <p:origin x="384" y="168"/>
      </p:cViewPr>
      <p:guideLst>
        <p:guide orient="horz" pos="2160"/>
        <p:guide pos="5480"/>
      </p:guideLst>
    </p:cSldViewPr>
  </p:slid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1" d="100"/>
          <a:sy n="51" d="100"/>
        </p:scale>
        <p:origin x="-2958"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3" tIns="45712" rIns="91423" bIns="457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3" tIns="45712" rIns="91423" bIns="45712" rtlCol="0"/>
          <a:lstStyle>
            <a:lvl1pPr algn="r">
              <a:defRPr sz="1200"/>
            </a:lvl1pPr>
          </a:lstStyle>
          <a:p>
            <a:pPr>
              <a:defRPr/>
            </a:pPr>
            <a:fld id="{02E97D1F-482D-40B7-B3FB-D9145185FB74}" type="datetimeFigureOut">
              <a:rPr lang="en-GB"/>
              <a:pPr>
                <a:defRPr/>
              </a:pPr>
              <a:t>12/01/2023</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3" tIns="45712" rIns="91423" bIns="457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3" tIns="45712" rIns="91423" bIns="45712" rtlCol="0" anchor="b"/>
          <a:lstStyle>
            <a:lvl1pPr algn="r">
              <a:defRPr sz="1200"/>
            </a:lvl1pPr>
          </a:lstStyle>
          <a:p>
            <a:pPr>
              <a:defRPr/>
            </a:pPr>
            <a:fld id="{9BC276CA-7A31-4D89-AC2C-B82E4ECBF57B}" type="slidenum">
              <a:rPr lang="en-GB"/>
              <a:pPr>
                <a:defRPr/>
              </a:pPr>
              <a:t>‹#›</a:t>
            </a:fld>
            <a:endParaRPr lang="en-GB" dirty="0"/>
          </a:p>
        </p:txBody>
      </p:sp>
      <p:sp>
        <p:nvSpPr>
          <p:cNvPr id="6"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t> </a:t>
            </a:r>
          </a:p>
        </p:txBody>
      </p:sp>
      <p:sp>
        <p:nvSpPr>
          <p:cNvPr id="7"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t> </a:t>
            </a:r>
          </a:p>
        </p:txBody>
      </p:sp>
    </p:spTree>
    <p:extLst>
      <p:ext uri="{BB962C8B-B14F-4D97-AF65-F5344CB8AC3E}">
        <p14:creationId xmlns:p14="http://schemas.microsoft.com/office/powerpoint/2010/main" val="111703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16464"/>
            <a:ext cx="5435600"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ED762B99-C702-4D74-AD98-6FB8273BF44F}" type="slidenum">
              <a:rPr lang="en-GB"/>
              <a:pPr>
                <a:defRPr/>
              </a:pPr>
              <a:t>‹#›</a:t>
            </a:fld>
            <a:endParaRPr lang="en-GB" dirty="0"/>
          </a:p>
        </p:txBody>
      </p:sp>
      <p:sp>
        <p:nvSpPr>
          <p:cNvPr id="2"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
        <p:nvSpPr>
          <p:cNvPr id="3"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dirty="0">
                <a:solidFill>
                  <a:schemeClr val="tx1"/>
                </a:solidFill>
              </a:rPr>
              <a:t> </a:t>
            </a:r>
          </a:p>
        </p:txBody>
      </p:sp>
    </p:spTree>
    <p:extLst>
      <p:ext uri="{BB962C8B-B14F-4D97-AF65-F5344CB8AC3E}">
        <p14:creationId xmlns:p14="http://schemas.microsoft.com/office/powerpoint/2010/main" val="3562063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02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04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06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08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100" algn="l" defTabSz="457021" rtl="0" eaLnBrk="1" latinLnBrk="0" hangingPunct="1">
      <a:defRPr sz="1200" kern="1200">
        <a:solidFill>
          <a:schemeClr val="tx1"/>
        </a:solidFill>
        <a:latin typeface="+mn-lt"/>
        <a:ea typeface="+mn-ea"/>
        <a:cs typeface="+mn-cs"/>
      </a:defRPr>
    </a:lvl6pPr>
    <a:lvl7pPr marL="2742126" algn="l" defTabSz="457021" rtl="0" eaLnBrk="1" latinLnBrk="0" hangingPunct="1">
      <a:defRPr sz="1200" kern="1200">
        <a:solidFill>
          <a:schemeClr val="tx1"/>
        </a:solidFill>
        <a:latin typeface="+mn-lt"/>
        <a:ea typeface="+mn-ea"/>
        <a:cs typeface="+mn-cs"/>
      </a:defRPr>
    </a:lvl7pPr>
    <a:lvl8pPr marL="3199143" algn="l" defTabSz="457021" rtl="0" eaLnBrk="1" latinLnBrk="0" hangingPunct="1">
      <a:defRPr sz="1200" kern="1200">
        <a:solidFill>
          <a:schemeClr val="tx1"/>
        </a:solidFill>
        <a:latin typeface="+mn-lt"/>
        <a:ea typeface="+mn-ea"/>
        <a:cs typeface="+mn-cs"/>
      </a:defRPr>
    </a:lvl8pPr>
    <a:lvl9pPr marL="3656164" algn="l" defTabSz="457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231936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185055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259028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2670097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344695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216858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268944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180571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8</a:t>
            </a:fld>
            <a:endParaRPr lang="en-GB" dirty="0">
              <a:solidFill>
                <a:prstClr val="black"/>
              </a:solidFill>
            </a:endParaRPr>
          </a:p>
        </p:txBody>
      </p:sp>
    </p:spTree>
    <p:extLst>
      <p:ext uri="{BB962C8B-B14F-4D97-AF65-F5344CB8AC3E}">
        <p14:creationId xmlns:p14="http://schemas.microsoft.com/office/powerpoint/2010/main" val="406604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9</a:t>
            </a:fld>
            <a:endParaRPr lang="en-GB" dirty="0">
              <a:solidFill>
                <a:prstClr val="black"/>
              </a:solidFill>
            </a:endParaRPr>
          </a:p>
        </p:txBody>
      </p:sp>
    </p:spTree>
    <p:extLst>
      <p:ext uri="{BB962C8B-B14F-4D97-AF65-F5344CB8AC3E}">
        <p14:creationId xmlns:p14="http://schemas.microsoft.com/office/powerpoint/2010/main" val="1462956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D5A31CE6-D911-477C-A7AC-B7A8C71C204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8644530C-80C8-451B-AD84-2D6386CC847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95997137-2C23-4EE5-B466-EBAADFD66157}"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DA7E6012-E7F4-4CCB-AC7F-6D1E21363CF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BD14A5F2-ECFD-419D-8A3D-FB68055A0A0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49E482FC-4743-4B5D-840A-E0DA9FB9B8F9}"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1EFF293-253A-4058-BC41-6514B45B4BB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AAA84B4-3E80-4470-B191-42540EF9FAEE}"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9DD25F7D-969F-4DB1-9D0B-31C71FF0BFD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6C984B0-B239-402E-AFA0-5136A6BA0ED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FE6A1F2-FF12-4252-909F-8DA4413D75C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B168241F-3071-4136-B53C-5393C184828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56B77C99-E5BE-425E-9E82-D332162ED42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ccessability Slide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BF5B98-D85D-8645-96D0-1C53A3203E38}"/>
              </a:ext>
            </a:extLst>
          </p:cNvPr>
          <p:cNvSpPr>
            <a:spLocks noGrp="1"/>
          </p:cNvSpPr>
          <p:nvPr>
            <p:ph type="title"/>
          </p:nvPr>
        </p:nvSpPr>
        <p:spPr>
          <a:xfrm>
            <a:off x="0" y="720000"/>
            <a:ext cx="9906000" cy="553998"/>
          </a:xfrm>
        </p:spPr>
        <p:txBody>
          <a:bodyPr anchor="t" anchorCtr="0">
            <a:spAutoFit/>
          </a:bodyPr>
          <a:lstStyle>
            <a:lvl1pPr algn="ctr">
              <a:defRPr sz="3600"/>
            </a:lvl1pPr>
          </a:lstStyle>
          <a:p>
            <a:r>
              <a:rPr lang="en-GB" dirty="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dirty="0"/>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496" y="2230426"/>
            <a:ext cx="7776864" cy="1470025"/>
          </a:xfrm>
        </p:spPr>
        <p:txBody>
          <a:bodyPr anchor="t" anchorCtr="0">
            <a:normAutofit/>
          </a:bodyPr>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270872" y="368458"/>
            <a:ext cx="1258318" cy="1500404"/>
          </a:xfrm>
          <a:prstGeom prst="rect">
            <a:avLst/>
          </a:prstGeom>
          <a:noFill/>
          <a:ln w="9525">
            <a:noFill/>
            <a:miter lim="800000"/>
            <a:headEnd/>
            <a:tailEnd/>
          </a:ln>
        </p:spPr>
      </p:pic>
      <p:sp>
        <p:nvSpPr>
          <p:cNvPr id="10" name="Rectangle 9"/>
          <p:cNvSpPr/>
          <p:nvPr userDrawn="1"/>
        </p:nvSpPr>
        <p:spPr>
          <a:xfrm>
            <a:off x="8279617" y="6118414"/>
            <a:ext cx="1246909" cy="354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r>
              <a:rPr lang="en-GB" sz="800" b="1" dirty="0">
                <a:solidFill>
                  <a:srgbClr val="FFFFFF"/>
                </a:solidFill>
                <a:latin typeface="Arial" pitchFamily="34" charset="0"/>
                <a:cs typeface="Arial" pitchFamily="34" charset="0"/>
              </a:rPr>
              <a:t>INTERNAL USE ONLY</a:t>
            </a:r>
          </a:p>
        </p:txBody>
      </p:sp>
      <p:sp>
        <p:nvSpPr>
          <p:cNvPr id="4" name="hc" descr=" "/>
          <p:cNvSpPr txBox="1"/>
          <p:nvPr userDrawn="1"/>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userDrawn="1"/>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Tree>
    <p:extLst>
      <p:ext uri="{BB962C8B-B14F-4D97-AF65-F5344CB8AC3E}">
        <p14:creationId xmlns:p14="http://schemas.microsoft.com/office/powerpoint/2010/main" val="127311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CONTENTS</a:t>
            </a:r>
            <a:endParaRPr lang="en-GB" dirty="0"/>
          </a:p>
        </p:txBody>
      </p:sp>
      <p:sp>
        <p:nvSpPr>
          <p:cNvPr id="3" name="Content Placeholder 2"/>
          <p:cNvSpPr>
            <a:spLocks noGrp="1"/>
          </p:cNvSpPr>
          <p:nvPr>
            <p:ph idx="1" hasCustomPrompt="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Bullet one</a:t>
            </a:r>
          </a:p>
          <a:p>
            <a:pPr lvl="0"/>
            <a:r>
              <a:rPr lang="en-US" dirty="0"/>
              <a:t>Bullet two</a:t>
            </a:r>
          </a:p>
          <a:p>
            <a:pPr lvl="0"/>
            <a:r>
              <a:rPr lang="en-US" dirty="0"/>
              <a:t>Bullet three</a:t>
            </a:r>
          </a:p>
          <a:p>
            <a:pPr lvl="0"/>
            <a:r>
              <a:rPr lang="en-US" dirty="0"/>
              <a:t>Bullet four</a:t>
            </a:r>
          </a:p>
          <a:p>
            <a:pPr lvl="0"/>
            <a:r>
              <a:rPr lang="en-US" dirty="0"/>
              <a:t>Bullet five</a:t>
            </a:r>
          </a:p>
          <a:p>
            <a:pPr lvl="0"/>
            <a:r>
              <a:rPr lang="en-US" dirty="0"/>
              <a:t>Bullet six</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8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INTRODUCTION</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8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No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 With graphic">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3"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1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8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9" name="Straight Connector 8"/>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0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 - ARROWS</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12" name="Picture 11" descr="arrows.png"/>
          <p:cNvPicPr>
            <a:picLocks noChangeAspect="1"/>
          </p:cNvPicPr>
          <p:nvPr userDrawn="1"/>
        </p:nvPicPr>
        <p:blipFill>
          <a:blip r:embed="rId3" cstate="email"/>
          <a:srcRect/>
          <a:stretch>
            <a:fillRect/>
          </a:stretch>
        </p:blipFill>
        <p:spPr>
          <a:xfrm>
            <a:off x="52" y="4005064"/>
            <a:ext cx="4720351" cy="2852936"/>
          </a:xfrm>
          <a:prstGeom prst="rect">
            <a:avLst/>
          </a:prstGeom>
        </p:spPr>
      </p:pic>
    </p:spTree>
    <p:extLst>
      <p:ext uri="{BB962C8B-B14F-4D97-AF65-F5344CB8AC3E}">
        <p14:creationId xmlns:p14="http://schemas.microsoft.com/office/powerpoint/2010/main" val="138562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devices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STATISTICS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7" descr="bubbles.png"/>
          <p:cNvPicPr>
            <a:picLocks noChangeAspect="1"/>
          </p:cNvPicPr>
          <p:nvPr userDrawn="1"/>
        </p:nvPicPr>
        <p:blipFill>
          <a:blip r:embed="rId3" cstate="email"/>
          <a:srcRect/>
          <a:stretch>
            <a:fillRect/>
          </a:stretch>
        </p:blipFill>
        <p:spPr>
          <a:xfrm>
            <a:off x="4551432" y="2085787"/>
            <a:ext cx="5354568" cy="4772214"/>
          </a:xfrm>
          <a:prstGeom prst="rect">
            <a:avLst/>
          </a:prstGeom>
        </p:spPr>
      </p:pic>
    </p:spTree>
    <p:extLst>
      <p:ext uri="{BB962C8B-B14F-4D97-AF65-F5344CB8AC3E}">
        <p14:creationId xmlns:p14="http://schemas.microsoft.com/office/powerpoint/2010/main" val="238835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devices -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QUOTE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9" name="Picture 8" descr="QUOTES.png"/>
          <p:cNvPicPr>
            <a:picLocks noChangeAspect="1"/>
          </p:cNvPicPr>
          <p:nvPr userDrawn="1"/>
        </p:nvPicPr>
        <p:blipFill>
          <a:blip r:embed="rId3" cstate="email"/>
          <a:srcRect/>
          <a:stretch>
            <a:fillRect/>
          </a:stretch>
        </p:blipFill>
        <p:spPr>
          <a:xfrm>
            <a:off x="4881003" y="1700809"/>
            <a:ext cx="5025008" cy="4320480"/>
          </a:xfrm>
          <a:prstGeom prst="rect">
            <a:avLst/>
          </a:prstGeom>
        </p:spPr>
      </p:pic>
    </p:spTree>
    <p:extLst>
      <p:ext uri="{BB962C8B-B14F-4D97-AF65-F5344CB8AC3E}">
        <p14:creationId xmlns:p14="http://schemas.microsoft.com/office/powerpoint/2010/main" val="129460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 devices - Value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VALUE LOGO – DESCRIPTION</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6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814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endParaRPr lang="en-GB" dirty="0">
              <a:solidFill>
                <a:srgbClr val="FFFFFF"/>
              </a:solidFill>
            </a:endParaRPr>
          </a:p>
        </p:txBody>
      </p:sp>
      <p:pic>
        <p:nvPicPr>
          <p:cNvPr id="8" name="Picture 7" descr="LBG PPT Template Design_2007 update_v318.jpg"/>
          <p:cNvPicPr>
            <a:picLocks noChangeAspect="1"/>
          </p:cNvPicPr>
          <p:nvPr userDrawn="1"/>
        </p:nvPicPr>
        <p:blipFill>
          <a:blip r:embed="rId2" cstate="email"/>
          <a:srcRect/>
          <a:stretch>
            <a:fillRect/>
          </a:stretch>
        </p:blipFill>
        <p:spPr>
          <a:xfrm>
            <a:off x="3728864" y="1844824"/>
            <a:ext cx="2664296" cy="3168352"/>
          </a:xfrm>
          <a:prstGeom prst="rect">
            <a:avLst/>
          </a:prstGeom>
        </p:spPr>
      </p:pic>
      <p:sp>
        <p:nvSpPr>
          <p:cNvPr id="4" name="TextBox 3"/>
          <p:cNvSpPr txBox="1"/>
          <p:nvPr userDrawn="1"/>
        </p:nvSpPr>
        <p:spPr>
          <a:xfrm>
            <a:off x="0" y="6195749"/>
            <a:ext cx="9906000" cy="215444"/>
          </a:xfrm>
          <a:prstGeom prst="rect">
            <a:avLst/>
          </a:prstGeom>
          <a:noFill/>
        </p:spPr>
        <p:txBody>
          <a:bodyPr wrap="square" lIns="91405" tIns="45701" rIns="91405" bIns="45701" rtlCol="0">
            <a:spAutoFit/>
          </a:bodyPr>
          <a:lstStyle/>
          <a:p>
            <a:pPr algn="ctr" eaLnBrk="0" hangingPunct="0"/>
            <a:r>
              <a:rPr lang="en-GB" sz="800" dirty="0">
                <a:solidFill>
                  <a:srgbClr val="000000"/>
                </a:solidFill>
                <a:ea typeface="ＭＳ Ｐゴシック" pitchFamily="-65" charset="-128"/>
                <a:cs typeface="+mn-cs"/>
              </a:rPr>
              <a:t>© 2013 Lloyds Banking Group and its subsidiaries</a:t>
            </a:r>
          </a:p>
        </p:txBody>
      </p:sp>
    </p:spTree>
    <p:extLst>
      <p:ext uri="{BB962C8B-B14F-4D97-AF65-F5344CB8AC3E}">
        <p14:creationId xmlns:p14="http://schemas.microsoft.com/office/powerpoint/2010/main" val="311662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6" y="1327962"/>
            <a:ext cx="8932863" cy="2139950"/>
          </a:xfrm>
        </p:spPr>
        <p:txBody>
          <a:bodyPr/>
          <a:lstStyle>
            <a:lvl1pPr>
              <a:defRPr sz="1600">
                <a:latin typeface="Arial" pitchFamily="34" charset="0"/>
                <a:cs typeface="Arial" pitchFamily="34" charset="0"/>
              </a:defRPr>
            </a:lvl1pPr>
            <a:lvl2pPr>
              <a:buFont typeface="Wingdings" pitchFamily="2" charset="2"/>
              <a:buChar char="§"/>
              <a:defRPr sz="1400">
                <a:latin typeface="Arial" pitchFamily="34" charset="0"/>
                <a:cs typeface="Arial" pitchFamily="34" charset="0"/>
              </a:defRPr>
            </a:lvl2pPr>
            <a:lvl3pPr marL="894997" indent="-133298">
              <a:buFont typeface="Wingdings" pitchFamily="2" charset="2"/>
              <a:buChar char="§"/>
              <a:defRPr sz="11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hasCustomPrompt="1"/>
          </p:nvPr>
        </p:nvSpPr>
        <p:spPr/>
        <p:txBody>
          <a:bodyPr/>
          <a:lstStyle>
            <a:lvl1pPr>
              <a:defRPr b="0" baseline="0">
                <a:latin typeface="Arial" pitchFamily="34" charset="0"/>
                <a:cs typeface="Arial" pitchFamily="34" charset="0"/>
              </a:defRPr>
            </a:lvl1pPr>
          </a:lstStyle>
          <a:p>
            <a:r>
              <a:rPr lang="en-US" dirty="0"/>
              <a:t>Click to edit Master title style</a:t>
            </a:r>
            <a:br>
              <a:rPr lang="en-US" dirty="0"/>
            </a:br>
            <a:endParaRPr lang="en-GB" dirty="0"/>
          </a:p>
        </p:txBody>
      </p:sp>
      <p:sp>
        <p:nvSpPr>
          <p:cNvPr id="4" name="Slide Number Placeholder 4"/>
          <p:cNvSpPr>
            <a:spLocks noGrp="1"/>
          </p:cNvSpPr>
          <p:nvPr>
            <p:ph type="sldNum" sz="quarter" idx="10"/>
          </p:nvPr>
        </p:nvSpPr>
        <p:spPr/>
        <p:txBody>
          <a:bodyPr/>
          <a:lstStyle>
            <a:lvl1pPr algn="r">
              <a:defRPr sz="1000" i="0">
                <a:latin typeface="+mn-lt"/>
              </a:defRPr>
            </a:lvl1pPr>
          </a:lstStyle>
          <a:p>
            <a:pPr>
              <a:defRPr/>
            </a:pPr>
            <a:fld id="{FEA22204-5800-4013-A5F3-1C8F1B23E3B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422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itle 4"/>
          <p:cNvSpPr>
            <a:spLocks noGrp="1"/>
          </p:cNvSpPr>
          <p:nvPr>
            <p:ph type="title"/>
          </p:nvPr>
        </p:nvSpPr>
        <p:spPr>
          <a:xfrm>
            <a:off x="627991" y="407592"/>
            <a:ext cx="7386599" cy="341315"/>
          </a:xfrm>
        </p:spPr>
        <p:txBody>
          <a:bodyPr/>
          <a:lstStyle>
            <a:lvl1pPr>
              <a:defRPr sz="2500" b="1" i="0" cap="none" baseline="0"/>
            </a:lvl1pPr>
          </a:lstStyle>
          <a:p>
            <a:r>
              <a:rPr lang="en-US" dirty="0"/>
              <a:t>Click to edit Master title style</a:t>
            </a:r>
            <a:endParaRPr lang="en-GB" dirty="0"/>
          </a:p>
        </p:txBody>
      </p:sp>
      <p:sp>
        <p:nvSpPr>
          <p:cNvPr id="7" name="Text Placeholder 5"/>
          <p:cNvSpPr>
            <a:spLocks noGrp="1"/>
          </p:cNvSpPr>
          <p:nvPr>
            <p:ph type="body" sz="quarter" idx="15"/>
          </p:nvPr>
        </p:nvSpPr>
        <p:spPr>
          <a:xfrm>
            <a:off x="628103" y="748879"/>
            <a:ext cx="7393372" cy="928472"/>
          </a:xfrm>
        </p:spPr>
        <p:txBody>
          <a:bodyPr/>
          <a:lstStyle>
            <a:lvl1pPr marL="0" indent="0">
              <a:lnSpc>
                <a:spcPct val="90000"/>
              </a:lnSpc>
              <a:spcAft>
                <a:spcPts val="0"/>
              </a:spcAft>
              <a:buNone/>
              <a:defRPr sz="1400" b="0"/>
            </a:lvl1pPr>
            <a:lvl2pPr marL="241228" indent="0">
              <a:buNone/>
              <a:defRPr/>
            </a:lvl2pPr>
            <a:lvl3pPr marL="476321" indent="0">
              <a:buNone/>
              <a:defRPr/>
            </a:lvl3pPr>
            <a:lvl4pPr marL="701196" indent="0">
              <a:buNone/>
              <a:defRPr/>
            </a:lvl4pPr>
            <a:lvl5pPr marL="936290" indent="0">
              <a:buNone/>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rtlCol="0">
            <a:noAutofit/>
          </a:bodyPr>
          <a:lstStyle>
            <a:lvl1pPr defTabSz="801140" fontAlgn="auto">
              <a:spcBef>
                <a:spcPts val="0"/>
              </a:spcBef>
              <a:spcAft>
                <a:spcPts val="0"/>
              </a:spcAft>
              <a:defRPr sz="800">
                <a:solidFill>
                  <a:srgbClr val="000000">
                    <a:tint val="75000"/>
                  </a:srgbClr>
                </a:solidFill>
                <a:latin typeface="Arial" panose="020B0604020202020204" pitchFamily="34" charset="0"/>
                <a:cs typeface="Arial" panose="020B0604020202020204" pitchFamily="34" charset="0"/>
              </a:defRPr>
            </a:lvl1pPr>
          </a:lstStyle>
          <a:p>
            <a:pPr>
              <a:defRPr/>
            </a:pPr>
            <a:fld id="{55F04BFF-2D8E-4F91-9C63-1E92328C93F6}" type="slidenum">
              <a:rPr lang="en-GB"/>
              <a:pPr>
                <a:defRPr/>
              </a:pPr>
              <a:t>‹#›</a:t>
            </a:fld>
            <a:endParaRPr lang="en-GB" dirty="0"/>
          </a:p>
        </p:txBody>
      </p:sp>
    </p:spTree>
    <p:extLst>
      <p:ext uri="{BB962C8B-B14F-4D97-AF65-F5344CB8AC3E}">
        <p14:creationId xmlns:p14="http://schemas.microsoft.com/office/powerpoint/2010/main" val="20037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432421" y="1344562"/>
            <a:ext cx="8085413" cy="4409650"/>
          </a:xfrm>
          <a:prstGeom prst="rect">
            <a:avLst/>
          </a:prstGeom>
        </p:spPr>
        <p:txBody>
          <a:bodyPr/>
          <a:lstStyle>
            <a:lvl1pPr marL="0" indent="0">
              <a:spcAft>
                <a:spcPts val="1102"/>
              </a:spcAft>
              <a:buClr>
                <a:schemeClr val="accent1"/>
              </a:buClr>
              <a:buFont typeface="Arial" panose="020B0604020202020204" pitchFamily="34" charset="0"/>
              <a:buNone/>
              <a:defRPr sz="1400" b="0">
                <a:solidFill>
                  <a:schemeClr val="tx1"/>
                </a:solidFill>
              </a:defRPr>
            </a:lvl1pPr>
            <a:lvl2pPr marL="244222" indent="-231369">
              <a:spcAft>
                <a:spcPts val="1102"/>
              </a:spcAft>
              <a:buFont typeface="Arial" panose="020B0604020202020204" pitchFamily="34" charset="0"/>
              <a:buChar char="•"/>
              <a:defRPr sz="1400"/>
            </a:lvl2pPr>
            <a:lvl3pPr marL="488445" indent="-231369">
              <a:spcBef>
                <a:spcPts val="0"/>
              </a:spcBef>
              <a:spcAft>
                <a:spcPts val="1102"/>
              </a:spcAft>
              <a:buFont typeface="Arial" panose="020B0604020202020204" pitchFamily="34" charset="0"/>
              <a:buChar char="–"/>
              <a:defRPr sz="1400"/>
            </a:lvl3pPr>
            <a:lvl4pPr marL="732666" indent="-231369">
              <a:spcBef>
                <a:spcPts val="0"/>
              </a:spcBef>
              <a:spcAft>
                <a:spcPts val="1102"/>
              </a:spcAft>
              <a:buClr>
                <a:schemeClr val="accent1"/>
              </a:buClr>
              <a:buFont typeface="Arial" panose="020B0604020202020204" pitchFamily="34" charset="0"/>
              <a:buChar char="•"/>
              <a:defRPr sz="1400">
                <a:latin typeface="+mj-lt"/>
              </a:defRPr>
            </a:lvl4pPr>
            <a:lvl5pPr marL="964035" indent="-231369">
              <a:spcBef>
                <a:spcPts val="0"/>
              </a:spcBef>
              <a:spcAft>
                <a:spcPts val="1102"/>
              </a:spcAft>
              <a:buClr>
                <a:schemeClr val="accent1"/>
              </a:buClr>
              <a:defRPr sz="1400">
                <a:latin typeface="+mj-lt"/>
              </a:defRPr>
            </a:lvl5pPr>
            <a:lvl6pPr marL="1206117" indent="-244222">
              <a:spcBef>
                <a:spcPts val="0"/>
              </a:spcBef>
              <a:spcAft>
                <a:spcPts val="810"/>
              </a:spcAft>
              <a:buClr>
                <a:schemeClr val="accent1"/>
              </a:buClr>
              <a:defRPr sz="1400">
                <a:latin typeface="+mj-lt"/>
              </a:defRPr>
            </a:lvl6pPr>
            <a:lvl7pPr marL="1452478" indent="-246366">
              <a:spcBef>
                <a:spcPts val="0"/>
              </a:spcBef>
              <a:spcAft>
                <a:spcPts val="810"/>
              </a:spcAft>
              <a:buClr>
                <a:schemeClr val="accent1"/>
              </a:buClr>
              <a:defRPr sz="1400">
                <a:latin typeface="+mj-lt"/>
              </a:defRPr>
            </a:lvl7pPr>
            <a:lvl8pPr marL="1698846" indent="-242080">
              <a:spcAft>
                <a:spcPts val="810"/>
              </a:spcAft>
              <a:buClr>
                <a:schemeClr val="accent1"/>
              </a:buClr>
              <a:defRPr sz="1400">
                <a:latin typeface="+mj-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6"/>
          </p:nvPr>
        </p:nvSpPr>
        <p:spPr/>
        <p:txBody>
          <a:bodyPr>
            <a:noAutofit/>
          </a:bodyPr>
          <a:lstStyle>
            <a:lvl1pPr defTabSz="839547">
              <a:defRPr/>
            </a:lvl1pPr>
          </a:lstStyle>
          <a:p>
            <a:pPr>
              <a:defRPr/>
            </a:pPr>
            <a:fld id="{2194F706-5654-4EF5-A905-D5C44BE836D8}" type="slidenum">
              <a:rPr lang="en-GB">
                <a:solidFill>
                  <a:srgbClr val="000000"/>
                </a:solidFill>
              </a:rPr>
              <a:pPr>
                <a:defRPr/>
              </a:pPr>
              <a:t>‹#›</a:t>
            </a:fld>
            <a:endParaRPr lang="en-GB" dirty="0">
              <a:solidFill>
                <a:srgbClr val="000000"/>
              </a:solidFill>
            </a:endParaRPr>
          </a:p>
        </p:txBody>
      </p:sp>
      <p:sp>
        <p:nvSpPr>
          <p:cNvPr id="10" name="Text Placeholder 5"/>
          <p:cNvSpPr>
            <a:spLocks noGrp="1"/>
          </p:cNvSpPr>
          <p:nvPr>
            <p:ph type="body" sz="quarter" idx="17" hasCustomPrompt="1"/>
          </p:nvPr>
        </p:nvSpPr>
        <p:spPr>
          <a:xfrm>
            <a:off x="432426" y="703117"/>
            <a:ext cx="8081048" cy="382060"/>
          </a:xfrm>
        </p:spPr>
        <p:txBody>
          <a:bodyPr/>
          <a:lstStyle>
            <a:lvl1pPr marL="0" indent="0">
              <a:lnSpc>
                <a:spcPct val="80000"/>
              </a:lnSpc>
              <a:spcAft>
                <a:spcPts val="0"/>
              </a:spcAft>
              <a:buNone/>
              <a:defRPr sz="1400" b="1"/>
            </a:lvl1pPr>
            <a:lvl2pPr marL="249680" indent="0">
              <a:buNone/>
              <a:defRPr/>
            </a:lvl2pPr>
            <a:lvl3pPr marL="493017" indent="0">
              <a:buNone/>
              <a:defRPr/>
            </a:lvl3pPr>
            <a:lvl4pPr marL="725770" indent="0">
              <a:buNone/>
              <a:defRPr/>
            </a:lvl4pPr>
            <a:lvl5pPr marL="969105" indent="0">
              <a:buNone/>
              <a:defRPr/>
            </a:lvl5pPr>
          </a:lstStyle>
          <a:p>
            <a:pPr lvl="0"/>
            <a:r>
              <a:rPr lang="en-US" dirty="0"/>
              <a:t>Add a subhead here</a:t>
            </a:r>
            <a:endParaRPr lang="en-GB" dirty="0"/>
          </a:p>
        </p:txBody>
      </p:sp>
      <p:sp>
        <p:nvSpPr>
          <p:cNvPr id="12" name="Title 1"/>
          <p:cNvSpPr>
            <a:spLocks noGrp="1"/>
          </p:cNvSpPr>
          <p:nvPr>
            <p:ph type="title"/>
          </p:nvPr>
        </p:nvSpPr>
        <p:spPr>
          <a:xfrm>
            <a:off x="423863" y="248232"/>
            <a:ext cx="8091194"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23793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57" y="6118469"/>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r>
              <a:rPr lang="en-GB" sz="800" b="1" dirty="0">
                <a:solidFill>
                  <a:srgbClr val="FFFFFF"/>
                </a:solidFill>
                <a:latin typeface="Arial" pitchFamily="34" charset="0"/>
                <a:cs typeface="Arial" pitchFamily="34" charset="0"/>
              </a:rPr>
              <a:t>INTERNAL USE ONLY</a:t>
            </a:r>
          </a:p>
        </p:txBody>
      </p:sp>
      <p:sp>
        <p:nvSpPr>
          <p:cNvPr id="2" name="Title 1"/>
          <p:cNvSpPr>
            <a:spLocks noGrp="1"/>
          </p:cNvSpPr>
          <p:nvPr>
            <p:ph type="ctrTitle"/>
          </p:nvPr>
        </p:nvSpPr>
        <p:spPr>
          <a:xfrm>
            <a:off x="416496" y="2230432"/>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6676" indent="0" algn="ctr">
              <a:buNone/>
              <a:defRPr>
                <a:solidFill>
                  <a:schemeClr val="tx1">
                    <a:tint val="75000"/>
                  </a:schemeClr>
                </a:solidFill>
              </a:defRPr>
            </a:lvl2pPr>
            <a:lvl3pPr marL="913359" indent="0" algn="ctr">
              <a:buNone/>
              <a:defRPr>
                <a:solidFill>
                  <a:schemeClr val="tx1">
                    <a:tint val="75000"/>
                  </a:schemeClr>
                </a:solidFill>
              </a:defRPr>
            </a:lvl3pPr>
            <a:lvl4pPr marL="1370031" indent="0" algn="ctr">
              <a:buNone/>
              <a:defRPr>
                <a:solidFill>
                  <a:schemeClr val="tx1">
                    <a:tint val="75000"/>
                  </a:schemeClr>
                </a:solidFill>
              </a:defRPr>
            </a:lvl4pPr>
            <a:lvl5pPr marL="1826700" indent="0" algn="ctr">
              <a:buNone/>
              <a:defRPr>
                <a:solidFill>
                  <a:schemeClr val="tx1">
                    <a:tint val="75000"/>
                  </a:schemeClr>
                </a:solidFill>
              </a:defRPr>
            </a:lvl5pPr>
            <a:lvl6pPr marL="2283365" indent="0" algn="ctr">
              <a:buNone/>
              <a:defRPr>
                <a:solidFill>
                  <a:schemeClr val="tx1">
                    <a:tint val="75000"/>
                  </a:schemeClr>
                </a:solidFill>
              </a:defRPr>
            </a:lvl6pPr>
            <a:lvl7pPr marL="2740070" indent="0" algn="ctr">
              <a:buNone/>
              <a:defRPr>
                <a:solidFill>
                  <a:schemeClr val="tx1">
                    <a:tint val="75000"/>
                  </a:schemeClr>
                </a:solidFill>
              </a:defRPr>
            </a:lvl7pPr>
            <a:lvl8pPr marL="3196727" indent="0" algn="ctr">
              <a:buNone/>
              <a:defRPr>
                <a:solidFill>
                  <a:schemeClr val="tx1">
                    <a:tint val="75000"/>
                  </a:schemeClr>
                </a:solidFill>
              </a:defRPr>
            </a:lvl8pPr>
            <a:lvl9pPr marL="365340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7" name="fc" descr=" "/>
          <p:cNvSpPr txBox="1"/>
          <p:nvPr userDrawn="1"/>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1993490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197" indent="-133197">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85850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255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6770" indent="-174425">
              <a:spcBef>
                <a:spcPts val="0"/>
              </a:spcBef>
              <a:spcAft>
                <a:spcPts val="800"/>
              </a:spcAft>
              <a:buFont typeface="Arial" pitchFamily="34" charset="0"/>
              <a:buChar char="•"/>
              <a:defRPr sz="1600"/>
            </a:lvl2pPr>
            <a:lvl3pPr marL="539128" indent="-182352">
              <a:spcBef>
                <a:spcPts val="0"/>
              </a:spcBef>
              <a:spcAft>
                <a:spcPts val="800"/>
              </a:spcAft>
              <a:defRPr sz="1400"/>
            </a:lvl3pPr>
            <a:lvl4pPr marL="713552" indent="-174425">
              <a:spcBef>
                <a:spcPts val="0"/>
              </a:spcBef>
              <a:spcAft>
                <a:spcPts val="800"/>
              </a:spcAft>
              <a:buFont typeface="Arial" pitchFamily="34" charset="0"/>
              <a:buChar char="•"/>
              <a:defRPr sz="1400"/>
            </a:lvl4pPr>
            <a:lvl5pPr marL="897491" indent="-183938">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extLst>
      <p:ext uri="{BB962C8B-B14F-4D97-AF65-F5344CB8AC3E}">
        <p14:creationId xmlns:p14="http://schemas.microsoft.com/office/powerpoint/2010/main" val="1666392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80"/>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1271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7"/>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8916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3640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8"/>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10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35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208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90" y="208599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2868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66"/>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3176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18956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a:srcRect/>
          <a:stretch>
            <a:fillRect/>
          </a:stretch>
        </p:blipFill>
        <p:spPr bwMode="auto">
          <a:xfrm>
            <a:off x="8832891" y="360365"/>
            <a:ext cx="835025" cy="995362"/>
          </a:xfrm>
          <a:prstGeom prst="rect">
            <a:avLst/>
          </a:prstGeom>
          <a:noFill/>
          <a:ln w="9525">
            <a:noFill/>
            <a:miter lim="800000"/>
            <a:headEnd/>
            <a:tailEnd/>
          </a:ln>
        </p:spPr>
      </p:pic>
      <p:cxnSp>
        <p:nvCxnSpPr>
          <p:cNvPr id="4"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6760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0183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endParaRPr lang="en-GB" dirty="0">
              <a:solidFill>
                <a:srgbClr val="FFFFFF"/>
              </a:solidFill>
            </a:endParaRPr>
          </a:p>
        </p:txBody>
      </p:sp>
      <p:pic>
        <p:nvPicPr>
          <p:cNvPr id="3" name="Picture 7" descr="LBG PPT Template Design_2007 update_v318.jpg"/>
          <p:cNvPicPr>
            <a:picLocks noChangeAspect="1"/>
          </p:cNvPicPr>
          <p:nvPr/>
        </p:nvPicPr>
        <p:blipFill>
          <a:blip r:embed="rId2"/>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336" tIns="45671" rIns="91336" bIns="45671">
            <a:spAutoFit/>
          </a:bodyPr>
          <a:lstStyle/>
          <a:p>
            <a:pPr algn="ctr">
              <a:defRPr/>
            </a:pPr>
            <a:r>
              <a:rPr lang="en-GB" sz="800" dirty="0">
                <a:solidFill>
                  <a:srgbClr val="000000"/>
                </a:solidFill>
                <a:ea typeface="ＭＳ Ｐゴシック" pitchFamily="-65" charset="-128"/>
              </a:rPr>
              <a:t>© 2013 Lloyds Banking Group and its subsidiaries</a:t>
            </a:r>
            <a:endParaRPr lang="en-GB" sz="800" dirty="0">
              <a:solidFill>
                <a:srgbClr val="000000"/>
              </a:solidFill>
            </a:endParaRPr>
          </a:p>
        </p:txBody>
      </p:sp>
    </p:spTree>
    <p:extLst>
      <p:ext uri="{BB962C8B-B14F-4D97-AF65-F5344CB8AC3E}">
        <p14:creationId xmlns:p14="http://schemas.microsoft.com/office/powerpoint/2010/main" val="350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5"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dirty="0">
              <a:solidFill>
                <a:srgbClr val="0000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788" r:id="rId15"/>
    <p:sldLayoutId id="2147483811"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26627"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0589AE54-360F-474D-AB99-8015EE03A5BB}"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dirty="0">
                <a:solidFill>
                  <a:schemeClr val="bg1"/>
                </a:solidFill>
              </a:rPr>
              <a:t> </a:t>
            </a:r>
          </a:p>
        </p:txBody>
      </p:sp>
      <p:sp>
        <p:nvSpPr>
          <p:cNvPr id="5"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dirty="0">
              <a:solidFill>
                <a:srgbClr val="0000FF"/>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789" r:id="rId15"/>
    <p:sldLayoutId id="2147483826"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504" y="174885"/>
            <a:ext cx="8064896" cy="1093878"/>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16504" y="1700827"/>
            <a:ext cx="8064896" cy="442535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791556" y="6528154"/>
            <a:ext cx="727224" cy="216024"/>
          </a:xfrm>
          <a:prstGeom prst="rect">
            <a:avLst/>
          </a:prstGeom>
        </p:spPr>
        <p:txBody>
          <a:bodyPr vert="horz" lIns="0" tIns="0" rIns="0" bIns="0" rtlCol="0" anchor="t" anchorCtr="0"/>
          <a:lstStyle>
            <a:lvl1pPr algn="r">
              <a:defRPr sz="900">
                <a:solidFill>
                  <a:schemeClr val="tx1"/>
                </a:solidFill>
              </a:defRPr>
            </a:lvl1pPr>
          </a:lstStyle>
          <a:p>
            <a:pPr eaLnBrk="0" hangingPunct="0"/>
            <a:fld id="{CEE31768-F321-4AAF-8AE0-C4CD1ECF0978}" type="slidenum">
              <a:rPr lang="en-GB" smtClean="0">
                <a:solidFill>
                  <a:srgbClr val="000000"/>
                </a:solidFill>
                <a:ea typeface="ＭＳ Ｐゴシック" pitchFamily="-65" charset="-128"/>
                <a:cs typeface="+mn-cs"/>
              </a:rPr>
              <a:pPr eaLnBrk="0" hangingPunct="0"/>
              <a:t>‹#›</a:t>
            </a:fld>
            <a:endParaRPr lang="en-GB" dirty="0">
              <a:solidFill>
                <a:srgbClr val="000000"/>
              </a:solidFill>
              <a:ea typeface="ＭＳ Ｐゴシック" pitchFamily="-65" charset="-128"/>
              <a:cs typeface="+mn-cs"/>
            </a:endParaRPr>
          </a:p>
        </p:txBody>
      </p:sp>
      <p:sp>
        <p:nvSpPr>
          <p:cNvPr id="4" name="hc" descr=" "/>
          <p:cNvSpPr txBox="1"/>
          <p:nvPr/>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5" name="fc" descr=" "/>
          <p:cNvSpPr txBox="1"/>
          <p:nvPr/>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dirty="0">
                <a:solidFill>
                  <a:srgbClr val="000000"/>
                </a:solidFill>
                <a:ea typeface="+mn-ea"/>
                <a:cs typeface="+mn-cs"/>
              </a:rPr>
              <a:t> </a:t>
            </a:r>
          </a:p>
        </p:txBody>
      </p:sp>
      <p:sp>
        <p:nvSpPr>
          <p:cNvPr id="7"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dirty="0">
              <a:solidFill>
                <a:srgbClr val="0000FF"/>
              </a:solidFill>
              <a:latin typeface="Calibri" panose="020F0502020204030204" pitchFamily="34" charset="0"/>
            </a:endParaRPr>
          </a:p>
        </p:txBody>
      </p:sp>
    </p:spTree>
    <p:extLst>
      <p:ext uri="{BB962C8B-B14F-4D97-AF65-F5344CB8AC3E}">
        <p14:creationId xmlns:p14="http://schemas.microsoft.com/office/powerpoint/2010/main" val="296659857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Lst>
  <p:hf hdr="0" ftr="0" dt="0"/>
  <p:txStyles>
    <p:titleStyle>
      <a:lvl1pPr algn="l" defTabSz="914043" rtl="0" eaLnBrk="1" latinLnBrk="0" hangingPunct="1">
        <a:spcBef>
          <a:spcPct val="0"/>
        </a:spcBef>
        <a:buNone/>
        <a:defRPr sz="2600" kern="1200" cap="all" baseline="0">
          <a:solidFill>
            <a:schemeClr val="accent1"/>
          </a:solidFill>
          <a:latin typeface="Arial" pitchFamily="34" charset="0"/>
          <a:ea typeface="+mj-ea"/>
          <a:cs typeface="Arial" pitchFamily="34" charset="0"/>
        </a:defRPr>
      </a:lvl1pPr>
    </p:titleStyle>
    <p:bodyStyle>
      <a:lvl1pPr marL="182489" indent="-18248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657" indent="-28563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071142" indent="-157100"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59957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659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solidFill>
                  <a:srgbClr val="000000"/>
                </a:solidFill>
              </a:rPr>
              <a:pPr>
                <a:defRPr/>
              </a:pPr>
              <a:t>‹#›</a:t>
            </a:fld>
            <a:endParaRPr lang="en-GB" dirty="0">
              <a:solidFill>
                <a:srgbClr val="000000"/>
              </a:solidFill>
            </a:endParaRPr>
          </a:p>
        </p:txBody>
      </p:sp>
      <p:sp>
        <p:nvSpPr>
          <p:cNvPr id="3" name="hc" descr=" "/>
          <p:cNvSpPr txBox="1"/>
          <p:nvPr/>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4" name="fc" descr=" "/>
          <p:cNvSpPr txBox="1"/>
          <p:nvPr/>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5"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dirty="0">
              <a:solidFill>
                <a:srgbClr val="0000FF"/>
              </a:solidFill>
              <a:latin typeface="Calibri" panose="020F0502020204030204" pitchFamily="34" charset="0"/>
            </a:endParaRPr>
          </a:p>
        </p:txBody>
      </p:sp>
    </p:spTree>
    <p:extLst>
      <p:ext uri="{BB962C8B-B14F-4D97-AF65-F5344CB8AC3E}">
        <p14:creationId xmlns:p14="http://schemas.microsoft.com/office/powerpoint/2010/main" val="20232961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p:titleStyle>
    <p:bodyStyle>
      <a:lvl1pPr marL="182352" indent="-18235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089" indent="-28542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0339" indent="-156985"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8369"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5034"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1717"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9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6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40"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9" rtl="0" eaLnBrk="1" latinLnBrk="0" hangingPunct="1">
        <a:defRPr sz="1800" kern="1200">
          <a:solidFill>
            <a:schemeClr val="tx1"/>
          </a:solidFill>
          <a:latin typeface="+mn-lt"/>
          <a:ea typeface="+mn-ea"/>
          <a:cs typeface="+mn-cs"/>
        </a:defRPr>
      </a:lvl1pPr>
      <a:lvl2pPr marL="456676" algn="l" defTabSz="913359" rtl="0" eaLnBrk="1" latinLnBrk="0" hangingPunct="1">
        <a:defRPr sz="1800" kern="1200">
          <a:solidFill>
            <a:schemeClr val="tx1"/>
          </a:solidFill>
          <a:latin typeface="+mn-lt"/>
          <a:ea typeface="+mn-ea"/>
          <a:cs typeface="+mn-cs"/>
        </a:defRPr>
      </a:lvl2pPr>
      <a:lvl3pPr marL="913359" algn="l" defTabSz="913359" rtl="0" eaLnBrk="1" latinLnBrk="0" hangingPunct="1">
        <a:defRPr sz="1800" kern="1200">
          <a:solidFill>
            <a:schemeClr val="tx1"/>
          </a:solidFill>
          <a:latin typeface="+mn-lt"/>
          <a:ea typeface="+mn-ea"/>
          <a:cs typeface="+mn-cs"/>
        </a:defRPr>
      </a:lvl3pPr>
      <a:lvl4pPr marL="1370031" algn="l" defTabSz="913359" rtl="0" eaLnBrk="1" latinLnBrk="0" hangingPunct="1">
        <a:defRPr sz="1800" kern="1200">
          <a:solidFill>
            <a:schemeClr val="tx1"/>
          </a:solidFill>
          <a:latin typeface="+mn-lt"/>
          <a:ea typeface="+mn-ea"/>
          <a:cs typeface="+mn-cs"/>
        </a:defRPr>
      </a:lvl4pPr>
      <a:lvl5pPr marL="1826700" algn="l" defTabSz="913359" rtl="0" eaLnBrk="1" latinLnBrk="0" hangingPunct="1">
        <a:defRPr sz="1800" kern="1200">
          <a:solidFill>
            <a:schemeClr val="tx1"/>
          </a:solidFill>
          <a:latin typeface="+mn-lt"/>
          <a:ea typeface="+mn-ea"/>
          <a:cs typeface="+mn-cs"/>
        </a:defRPr>
      </a:lvl5pPr>
      <a:lvl6pPr marL="2283365" algn="l" defTabSz="913359" rtl="0" eaLnBrk="1" latinLnBrk="0" hangingPunct="1">
        <a:defRPr sz="1800" kern="1200">
          <a:solidFill>
            <a:schemeClr val="tx1"/>
          </a:solidFill>
          <a:latin typeface="+mn-lt"/>
          <a:ea typeface="+mn-ea"/>
          <a:cs typeface="+mn-cs"/>
        </a:defRPr>
      </a:lvl6pPr>
      <a:lvl7pPr marL="2740070" algn="l" defTabSz="913359" rtl="0" eaLnBrk="1" latinLnBrk="0" hangingPunct="1">
        <a:defRPr sz="1800" kern="1200">
          <a:solidFill>
            <a:schemeClr val="tx1"/>
          </a:solidFill>
          <a:latin typeface="+mn-lt"/>
          <a:ea typeface="+mn-ea"/>
          <a:cs typeface="+mn-cs"/>
        </a:defRPr>
      </a:lvl7pPr>
      <a:lvl8pPr marL="3196727" algn="l" defTabSz="913359" rtl="0" eaLnBrk="1" latinLnBrk="0" hangingPunct="1">
        <a:defRPr sz="1800" kern="1200">
          <a:solidFill>
            <a:schemeClr val="tx1"/>
          </a:solidFill>
          <a:latin typeface="+mn-lt"/>
          <a:ea typeface="+mn-ea"/>
          <a:cs typeface="+mn-cs"/>
        </a:defRPr>
      </a:lvl8pPr>
      <a:lvl9pPr marL="3653404" algn="l" defTabSz="913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1.xml"/><Relationship Id="rId5" Type="http://schemas.openxmlformats.org/officeDocument/2006/relationships/image" Target="../media/image49.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32.png"/><Relationship Id="rId12" Type="http://schemas.openxmlformats.org/officeDocument/2006/relationships/image" Target="../media/image36.png"/><Relationship Id="rId17" Type="http://schemas.openxmlformats.org/officeDocument/2006/relationships/image" Target="../media/image19.png"/><Relationship Id="rId2" Type="http://schemas.openxmlformats.org/officeDocument/2006/relationships/notesSlide" Target="../notesSlides/notesSlide11.xml"/><Relationship Id="rId16" Type="http://schemas.openxmlformats.org/officeDocument/2006/relationships/image" Target="../media/image39.png"/><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3.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8.png"/><Relationship Id="rId1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32.png"/><Relationship Id="rId12" Type="http://schemas.openxmlformats.org/officeDocument/2006/relationships/image" Target="../media/image34.png"/><Relationship Id="rId17" Type="http://schemas.openxmlformats.org/officeDocument/2006/relationships/image" Target="../media/image40.png"/><Relationship Id="rId2" Type="http://schemas.openxmlformats.org/officeDocument/2006/relationships/notesSlide" Target="../notesSlides/notesSlide12.xml"/><Relationship Id="rId16"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7.png"/><Relationship Id="rId15" Type="http://schemas.openxmlformats.org/officeDocument/2006/relationships/image" Target="../media/image19.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22.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32.png"/><Relationship Id="rId12" Type="http://schemas.openxmlformats.org/officeDocument/2006/relationships/image" Target="../media/image36.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23.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8.png"/><Relationship Id="rId18"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32.png"/><Relationship Id="rId12" Type="http://schemas.openxmlformats.org/officeDocument/2006/relationships/image" Target="../media/image34.png"/><Relationship Id="rId17"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7.png"/><Relationship Id="rId15" Type="http://schemas.openxmlformats.org/officeDocument/2006/relationships/image" Target="../media/image19.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22.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60925DB-B0DA-6B4C-B933-992B2EBB0E6E}"/>
              </a:ext>
            </a:extLst>
          </p:cNvPr>
          <p:cNvSpPr txBox="1"/>
          <p:nvPr/>
        </p:nvSpPr>
        <p:spPr>
          <a:xfrm>
            <a:off x="0" y="2520000"/>
            <a:ext cx="9906000" cy="677108"/>
          </a:xfrm>
          <a:prstGeom prst="rect">
            <a:avLst/>
          </a:prstGeom>
          <a:noFill/>
        </p:spPr>
        <p:txBody>
          <a:bodyPr wrap="square" lIns="0" tIns="0" rIns="0" bIns="0" rtlCol="0">
            <a:spAutoFit/>
          </a:bodyPr>
          <a:lstStyle/>
          <a:p>
            <a:pPr lvl="0" algn="ctr">
              <a:defRPr/>
            </a:pPr>
            <a:r>
              <a:rPr lang="en-US" sz="4400" dirty="0">
                <a:solidFill>
                  <a:srgbClr val="00864F"/>
                </a:solidFill>
              </a:rPr>
              <a:t>Let’s Talk About Money</a:t>
            </a:r>
          </a:p>
        </p:txBody>
      </p:sp>
      <p:sp>
        <p:nvSpPr>
          <p:cNvPr id="2" name="Title 1">
            <a:extLst>
              <a:ext uri="{FF2B5EF4-FFF2-40B4-BE49-F238E27FC236}">
                <a16:creationId xmlns:a16="http://schemas.microsoft.com/office/drawing/2014/main" id="{E597350B-A82F-2841-8AD2-C47A9A502EA4}"/>
              </a:ext>
            </a:extLst>
          </p:cNvPr>
          <p:cNvSpPr>
            <a:spLocks noGrp="1"/>
          </p:cNvSpPr>
          <p:nvPr>
            <p:ph type="title"/>
          </p:nvPr>
        </p:nvSpPr>
        <p:spPr>
          <a:xfrm>
            <a:off x="0" y="3240000"/>
            <a:ext cx="9906000" cy="377796"/>
          </a:xfrm>
        </p:spPr>
        <p:txBody>
          <a:bodyPr/>
          <a:lstStyle/>
          <a:p>
            <a:pPr lvl="0" eaLnBrk="1" hangingPunct="1">
              <a:lnSpc>
                <a:spcPts val="3200"/>
              </a:lnSpc>
              <a:spcAft>
                <a:spcPts val="600"/>
              </a:spcAft>
            </a:pPr>
            <a:r>
              <a:rPr lang="en-US" sz="2400" cap="none" dirty="0">
                <a:solidFill>
                  <a:srgbClr val="000000"/>
                </a:solidFill>
                <a:latin typeface="Arial" charset="0"/>
                <a:ea typeface="ＭＳ Ｐゴシック"/>
              </a:rPr>
              <a:t>What do I want and need?</a:t>
            </a:r>
            <a:endParaRPr lang="en-US" dirty="0"/>
          </a:p>
        </p:txBody>
      </p:sp>
      <p:pic>
        <p:nvPicPr>
          <p:cNvPr id="3" name="Picture 2" descr="Lloyds Bank Logo">
            <a:extLst>
              <a:ext uri="{FF2B5EF4-FFF2-40B4-BE49-F238E27FC236}">
                <a16:creationId xmlns:a16="http://schemas.microsoft.com/office/drawing/2014/main" id="{803CDFC1-42BB-0E41-8A7D-45AB4E50DEB2}"/>
              </a:ext>
            </a:extLst>
          </p:cNvPr>
          <p:cNvPicPr>
            <a:picLocks noChangeAspect="1"/>
          </p:cNvPicPr>
          <p:nvPr/>
        </p:nvPicPr>
        <p:blipFill>
          <a:blip r:embed="rId3"/>
          <a:stretch>
            <a:fillRect/>
          </a:stretch>
        </p:blipFill>
        <p:spPr>
          <a:xfrm>
            <a:off x="4107532" y="4680000"/>
            <a:ext cx="1690936" cy="1529167"/>
          </a:xfrm>
          <a:prstGeom prst="rect">
            <a:avLst/>
          </a:prstGeom>
        </p:spPr>
      </p:pic>
      <p:sp>
        <p:nvSpPr>
          <p:cNvPr id="8" name="TextBox 7">
            <a:extLst>
              <a:ext uri="{FF2B5EF4-FFF2-40B4-BE49-F238E27FC236}">
                <a16:creationId xmlns:a16="http://schemas.microsoft.com/office/drawing/2014/main" id="{1AD7D0C9-51FE-2041-A580-EF5750088E51}"/>
              </a:ext>
            </a:extLst>
          </p:cNvPr>
          <p:cNvSpPr txBox="1"/>
          <p:nvPr/>
        </p:nvSpPr>
        <p:spPr>
          <a:xfrm>
            <a:off x="0" y="6433011"/>
            <a:ext cx="9906000" cy="184666"/>
          </a:xfrm>
          <a:prstGeom prst="rect">
            <a:avLst/>
          </a:prstGeom>
          <a:noFill/>
        </p:spPr>
        <p:txBody>
          <a:bodyPr wrap="square" lIns="0" tIns="0" rIns="0" bIns="0" rtlCol="0">
            <a:spAutoFit/>
          </a:bodyPr>
          <a:lstStyle/>
          <a:p>
            <a:pPr algn="ctr"/>
            <a:r>
              <a:rPr lang="en-GB" sz="1200" dirty="0"/>
              <a:t>This material is intended for information purposes only and does not constitute advice or a recommendation.</a:t>
            </a:r>
          </a:p>
        </p:txBody>
      </p:sp>
      <p:pic>
        <p:nvPicPr>
          <p:cNvPr id="6" name="Picture 5" descr="Young money formerly pfeg &#10;FINANCIAL EDUCATION QUALITY MARK&#10;RECOMMENDED FINANCIAL EDUCATION RESOURCE&#10;Assessed by independent experts &#10;Supported By the Money Advice Service&#10;Issue No. 0152 | Issue Date: January 2023">
            <a:extLst>
              <a:ext uri="{FF2B5EF4-FFF2-40B4-BE49-F238E27FC236}">
                <a16:creationId xmlns:a16="http://schemas.microsoft.com/office/drawing/2014/main" id="{B0EF2F55-3264-3144-942D-F895AF59EBF8}"/>
              </a:ext>
            </a:extLst>
          </p:cNvPr>
          <p:cNvPicPr>
            <a:picLocks noChangeAspect="1"/>
          </p:cNvPicPr>
          <p:nvPr/>
        </p:nvPicPr>
        <p:blipFill>
          <a:blip r:embed="rId4"/>
          <a:srcRect/>
          <a:stretch/>
        </p:blipFill>
        <p:spPr>
          <a:xfrm>
            <a:off x="8121056" y="251460"/>
            <a:ext cx="1463632" cy="1109980"/>
          </a:xfrm>
          <a:prstGeom prst="rect">
            <a:avLst/>
          </a:prstGeom>
        </p:spPr>
      </p:pic>
    </p:spTree>
    <p:extLst>
      <p:ext uri="{BB962C8B-B14F-4D97-AF65-F5344CB8AC3E}">
        <p14:creationId xmlns:p14="http://schemas.microsoft.com/office/powerpoint/2010/main" val="43016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89C7-2039-124D-BEE5-B7D8E564EE40}"/>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What have we learnt today?</a:t>
            </a:r>
            <a:endParaRPr lang="en-US" dirty="0"/>
          </a:p>
        </p:txBody>
      </p:sp>
      <p:sp>
        <p:nvSpPr>
          <p:cNvPr id="3" name="Oval 2">
            <a:extLst>
              <a:ext uri="{FF2B5EF4-FFF2-40B4-BE49-F238E27FC236}">
                <a16:creationId xmlns:a16="http://schemas.microsoft.com/office/drawing/2014/main" id="{9743CE45-FD85-4340-9B37-EC3427957453}"/>
              </a:ext>
              <a:ext uri="{C183D7F6-B498-43B3-948B-1728B52AA6E4}">
                <adec:decorative xmlns:adec="http://schemas.microsoft.com/office/drawing/2017/decorative" val="1"/>
              </a:ext>
            </a:extLst>
          </p:cNvPr>
          <p:cNvSpPr/>
          <p:nvPr/>
        </p:nvSpPr>
        <p:spPr>
          <a:xfrm>
            <a:off x="679271" y="2234514"/>
            <a:ext cx="2808882" cy="2808882"/>
          </a:xfrm>
          <a:prstGeom prst="ellipse">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Illustration of a boy's head">
            <a:extLst>
              <a:ext uri="{FF2B5EF4-FFF2-40B4-BE49-F238E27FC236}">
                <a16:creationId xmlns:a16="http://schemas.microsoft.com/office/drawing/2014/main" id="{9132859F-F239-3443-9945-6EC16AB10DEF}"/>
              </a:ext>
            </a:extLst>
          </p:cNvPr>
          <p:cNvPicPr>
            <a:picLocks noChangeAspect="1"/>
          </p:cNvPicPr>
          <p:nvPr/>
        </p:nvPicPr>
        <p:blipFill>
          <a:blip r:embed="rId3"/>
          <a:stretch>
            <a:fillRect/>
          </a:stretch>
        </p:blipFill>
        <p:spPr>
          <a:xfrm>
            <a:off x="454420" y="4435490"/>
            <a:ext cx="1582427" cy="1523999"/>
          </a:xfrm>
          <a:prstGeom prst="rect">
            <a:avLst/>
          </a:prstGeom>
        </p:spPr>
      </p:pic>
      <p:sp>
        <p:nvSpPr>
          <p:cNvPr id="13" name="TextBox 12">
            <a:extLst>
              <a:ext uri="{FF2B5EF4-FFF2-40B4-BE49-F238E27FC236}">
                <a16:creationId xmlns:a16="http://schemas.microsoft.com/office/drawing/2014/main" id="{742AF4E2-91AC-4C45-BE0F-FC173F5B33EC}"/>
              </a:ext>
            </a:extLst>
          </p:cNvPr>
          <p:cNvSpPr txBox="1"/>
          <p:nvPr/>
        </p:nvSpPr>
        <p:spPr>
          <a:xfrm>
            <a:off x="891802" y="2946457"/>
            <a:ext cx="2383819" cy="1384995"/>
          </a:xfrm>
          <a:prstGeom prst="rect">
            <a:avLst/>
          </a:prstGeom>
          <a:noFill/>
        </p:spPr>
        <p:txBody>
          <a:bodyPr wrap="square" lIns="0" tIns="0" rIns="0" bIns="0" rtlCol="0">
            <a:spAutoFit/>
          </a:bodyPr>
          <a:lstStyle/>
          <a:p>
            <a:pPr lvl="0" algn="ctr">
              <a:lnSpc>
                <a:spcPts val="2700"/>
              </a:lnSpc>
            </a:pPr>
            <a:r>
              <a:rPr lang="en-GB" dirty="0"/>
              <a:t>Can somebody tell me one thing that they </a:t>
            </a:r>
            <a:r>
              <a:rPr lang="en-GB" u="sng" dirty="0"/>
              <a:t>really need</a:t>
            </a:r>
            <a:r>
              <a:rPr lang="en-GB" dirty="0"/>
              <a:t>?</a:t>
            </a:r>
          </a:p>
        </p:txBody>
      </p:sp>
      <p:sp>
        <p:nvSpPr>
          <p:cNvPr id="15" name="Oval 14">
            <a:extLst>
              <a:ext uri="{FF2B5EF4-FFF2-40B4-BE49-F238E27FC236}">
                <a16:creationId xmlns:a16="http://schemas.microsoft.com/office/drawing/2014/main" id="{D331F203-EE37-7E4E-969E-0C9D2B3693DE}"/>
              </a:ext>
              <a:ext uri="{C183D7F6-B498-43B3-948B-1728B52AA6E4}">
                <adec:decorative xmlns:adec="http://schemas.microsoft.com/office/drawing/2017/decorative" val="1"/>
              </a:ext>
            </a:extLst>
          </p:cNvPr>
          <p:cNvSpPr/>
          <p:nvPr/>
        </p:nvSpPr>
        <p:spPr>
          <a:xfrm>
            <a:off x="3694520" y="2234514"/>
            <a:ext cx="2808882" cy="2808882"/>
          </a:xfrm>
          <a:prstGeom prst="ellipse">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Illustration of a girl's head">
            <a:extLst>
              <a:ext uri="{FF2B5EF4-FFF2-40B4-BE49-F238E27FC236}">
                <a16:creationId xmlns:a16="http://schemas.microsoft.com/office/drawing/2014/main" id="{C780EB05-ABD6-194E-9AA8-AB459ABFC497}"/>
              </a:ext>
            </a:extLst>
          </p:cNvPr>
          <p:cNvPicPr>
            <a:picLocks noChangeAspect="1"/>
          </p:cNvPicPr>
          <p:nvPr/>
        </p:nvPicPr>
        <p:blipFill>
          <a:blip r:embed="rId4"/>
          <a:stretch>
            <a:fillRect/>
          </a:stretch>
        </p:blipFill>
        <p:spPr>
          <a:xfrm>
            <a:off x="3275621" y="4552818"/>
            <a:ext cx="1912844" cy="1693100"/>
          </a:xfrm>
          <a:prstGeom prst="rect">
            <a:avLst/>
          </a:prstGeom>
        </p:spPr>
      </p:pic>
      <p:sp>
        <p:nvSpPr>
          <p:cNvPr id="14" name="TextBox 13">
            <a:extLst>
              <a:ext uri="{FF2B5EF4-FFF2-40B4-BE49-F238E27FC236}">
                <a16:creationId xmlns:a16="http://schemas.microsoft.com/office/drawing/2014/main" id="{E26FC897-FC60-E248-BA6D-755CBA4D77A5}"/>
              </a:ext>
            </a:extLst>
          </p:cNvPr>
          <p:cNvSpPr txBox="1"/>
          <p:nvPr/>
        </p:nvSpPr>
        <p:spPr>
          <a:xfrm>
            <a:off x="3907051" y="2773332"/>
            <a:ext cx="2383819" cy="1731243"/>
          </a:xfrm>
          <a:prstGeom prst="rect">
            <a:avLst/>
          </a:prstGeom>
          <a:noFill/>
        </p:spPr>
        <p:txBody>
          <a:bodyPr wrap="square" lIns="0" tIns="0" rIns="0" bIns="0" rtlCol="0">
            <a:spAutoFit/>
          </a:bodyPr>
          <a:lstStyle/>
          <a:p>
            <a:pPr lvl="0" algn="ctr">
              <a:lnSpc>
                <a:spcPts val="2700"/>
              </a:lnSpc>
            </a:pPr>
            <a:r>
              <a:rPr lang="en-GB" dirty="0"/>
              <a:t>Can somebody tell me one thing </a:t>
            </a:r>
            <a:r>
              <a:rPr lang="en-GB" u="sng" dirty="0"/>
              <a:t>they want</a:t>
            </a:r>
            <a:r>
              <a:rPr lang="en-GB" dirty="0"/>
              <a:t> but they </a:t>
            </a:r>
            <a:r>
              <a:rPr lang="en-GB" u="sng" dirty="0"/>
              <a:t>don’t really need</a:t>
            </a:r>
            <a:r>
              <a:rPr lang="en-GB" dirty="0"/>
              <a:t>?</a:t>
            </a:r>
          </a:p>
        </p:txBody>
      </p:sp>
      <p:sp>
        <p:nvSpPr>
          <p:cNvPr id="20" name="Oval 19">
            <a:extLst>
              <a:ext uri="{FF2B5EF4-FFF2-40B4-BE49-F238E27FC236}">
                <a16:creationId xmlns:a16="http://schemas.microsoft.com/office/drawing/2014/main" id="{066B8561-45BF-9248-91D5-A934D848A650}"/>
              </a:ext>
              <a:ext uri="{C183D7F6-B498-43B3-948B-1728B52AA6E4}">
                <adec:decorative xmlns:adec="http://schemas.microsoft.com/office/drawing/2017/decorative" val="1"/>
              </a:ext>
            </a:extLst>
          </p:cNvPr>
          <p:cNvSpPr/>
          <p:nvPr/>
        </p:nvSpPr>
        <p:spPr>
          <a:xfrm>
            <a:off x="6709769" y="2234514"/>
            <a:ext cx="2808882" cy="2808882"/>
          </a:xfrm>
          <a:prstGeom prst="ellipse">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Illustration of a teacher's head">
            <a:extLst>
              <a:ext uri="{FF2B5EF4-FFF2-40B4-BE49-F238E27FC236}">
                <a16:creationId xmlns:a16="http://schemas.microsoft.com/office/drawing/2014/main" id="{40EAF988-7875-A346-9262-CC83CE5310C4}"/>
              </a:ext>
            </a:extLst>
          </p:cNvPr>
          <p:cNvPicPr>
            <a:picLocks noChangeAspect="1"/>
          </p:cNvPicPr>
          <p:nvPr/>
        </p:nvPicPr>
        <p:blipFill>
          <a:blip r:embed="rId5"/>
          <a:srcRect/>
          <a:stretch/>
        </p:blipFill>
        <p:spPr>
          <a:xfrm flipH="1">
            <a:off x="6709769" y="4446903"/>
            <a:ext cx="1267382" cy="1501170"/>
          </a:xfrm>
          <a:prstGeom prst="rect">
            <a:avLst/>
          </a:prstGeom>
        </p:spPr>
      </p:pic>
      <p:sp>
        <p:nvSpPr>
          <p:cNvPr id="19" name="TextBox 18">
            <a:extLst>
              <a:ext uri="{FF2B5EF4-FFF2-40B4-BE49-F238E27FC236}">
                <a16:creationId xmlns:a16="http://schemas.microsoft.com/office/drawing/2014/main" id="{D55625EE-7495-E64B-84F5-35533D0BC6F9}"/>
              </a:ext>
            </a:extLst>
          </p:cNvPr>
          <p:cNvSpPr txBox="1"/>
          <p:nvPr/>
        </p:nvSpPr>
        <p:spPr>
          <a:xfrm>
            <a:off x="6922300" y="2917494"/>
            <a:ext cx="2383819" cy="1731243"/>
          </a:xfrm>
          <a:prstGeom prst="rect">
            <a:avLst/>
          </a:prstGeom>
          <a:noFill/>
        </p:spPr>
        <p:txBody>
          <a:bodyPr wrap="square" lIns="0" tIns="0" rIns="0" bIns="0" rtlCol="0">
            <a:spAutoFit/>
          </a:bodyPr>
          <a:lstStyle/>
          <a:p>
            <a:pPr algn="ctr">
              <a:lnSpc>
                <a:spcPts val="2700"/>
              </a:lnSpc>
            </a:pPr>
            <a:r>
              <a:rPr lang="en-GB" dirty="0"/>
              <a:t>How can we </a:t>
            </a:r>
            <a:br>
              <a:rPr lang="en-GB" dirty="0"/>
            </a:br>
            <a:r>
              <a:rPr lang="en-GB" dirty="0"/>
              <a:t>get the things </a:t>
            </a:r>
            <a:br>
              <a:rPr lang="en-GB" dirty="0"/>
            </a:br>
            <a:r>
              <a:rPr lang="en-GB" dirty="0"/>
              <a:t>we need </a:t>
            </a:r>
            <a:br>
              <a:rPr lang="en-GB" dirty="0"/>
            </a:br>
            <a:r>
              <a:rPr lang="en-GB" dirty="0"/>
              <a:t>and want?</a:t>
            </a:r>
          </a:p>
          <a:p>
            <a:pPr algn="ctr">
              <a:lnSpc>
                <a:spcPts val="2700"/>
              </a:lnSpc>
            </a:pPr>
            <a:endParaRPr lang="en-US" dirty="0">
              <a:solidFill>
                <a:schemeClr val="bg1"/>
              </a:solidFill>
            </a:endParaRPr>
          </a:p>
        </p:txBody>
      </p:sp>
    </p:spTree>
    <p:extLst>
      <p:ext uri="{BB962C8B-B14F-4D97-AF65-F5344CB8AC3E}">
        <p14:creationId xmlns:p14="http://schemas.microsoft.com/office/powerpoint/2010/main" val="84482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D2DF2-BA6C-F144-BA31-B8235AE17FA0}"/>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My needs and my wants</a:t>
            </a:r>
            <a:endParaRPr lang="en-US" dirty="0"/>
          </a:p>
        </p:txBody>
      </p:sp>
      <p:grpSp>
        <p:nvGrpSpPr>
          <p:cNvPr id="51" name="Group 50" descr="a bottle of water">
            <a:extLst>
              <a:ext uri="{FF2B5EF4-FFF2-40B4-BE49-F238E27FC236}">
                <a16:creationId xmlns:a16="http://schemas.microsoft.com/office/drawing/2014/main" id="{53508AEF-7C44-DC4B-B980-87FF2E1D8643}"/>
              </a:ext>
              <a:ext uri="{C183D7F6-B498-43B3-948B-1728B52AA6E4}">
                <adec:decorative xmlns:adec="http://schemas.microsoft.com/office/drawing/2017/decorative" val="0"/>
              </a:ext>
            </a:extLst>
          </p:cNvPr>
          <p:cNvGrpSpPr/>
          <p:nvPr/>
        </p:nvGrpSpPr>
        <p:grpSpPr>
          <a:xfrm>
            <a:off x="515708" y="1411154"/>
            <a:ext cx="1263647" cy="1329950"/>
            <a:chOff x="515708" y="1411154"/>
            <a:chExt cx="1263647" cy="1329950"/>
          </a:xfrm>
        </p:grpSpPr>
        <p:sp>
          <p:nvSpPr>
            <p:cNvPr id="52" name="Oval 51">
              <a:extLst>
                <a:ext uri="{FF2B5EF4-FFF2-40B4-BE49-F238E27FC236}">
                  <a16:creationId xmlns:a16="http://schemas.microsoft.com/office/drawing/2014/main" id="{836DD37D-2109-2643-91FB-5CD5A9538F62}"/>
                </a:ext>
                <a:ext uri="{C183D7F6-B498-43B3-948B-1728B52AA6E4}">
                  <adec:decorative xmlns:adec="http://schemas.microsoft.com/office/drawing/2017/decorative" val="1"/>
                </a:ext>
              </a:extLst>
            </p:cNvPr>
            <p:cNvSpPr/>
            <p:nvPr/>
          </p:nvSpPr>
          <p:spPr>
            <a:xfrm>
              <a:off x="5157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a:extLst>
                <a:ext uri="{FF2B5EF4-FFF2-40B4-BE49-F238E27FC236}">
                  <a16:creationId xmlns:a16="http://schemas.microsoft.com/office/drawing/2014/main" id="{6BDFC3C4-2901-4D40-AAE4-E683D84304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768041">
              <a:off x="921453" y="1411154"/>
              <a:ext cx="475364" cy="1329950"/>
            </a:xfrm>
            <a:prstGeom prst="rect">
              <a:avLst/>
            </a:prstGeom>
          </p:spPr>
        </p:pic>
      </p:grpSp>
      <p:grpSp>
        <p:nvGrpSpPr>
          <p:cNvPr id="60" name="Group 59" descr="A house">
            <a:extLst>
              <a:ext uri="{FF2B5EF4-FFF2-40B4-BE49-F238E27FC236}">
                <a16:creationId xmlns:a16="http://schemas.microsoft.com/office/drawing/2014/main" id="{65B7AFDB-0B58-E84E-A75D-E3F493C46A0E}"/>
              </a:ext>
              <a:ext uri="{C183D7F6-B498-43B3-948B-1728B52AA6E4}">
                <adec:decorative xmlns:adec="http://schemas.microsoft.com/office/drawing/2017/decorative" val="0"/>
              </a:ext>
            </a:extLst>
          </p:cNvPr>
          <p:cNvGrpSpPr/>
          <p:nvPr/>
        </p:nvGrpSpPr>
        <p:grpSpPr>
          <a:xfrm>
            <a:off x="2344508" y="1444305"/>
            <a:ext cx="1263647" cy="1263647"/>
            <a:chOff x="2344508" y="1444305"/>
            <a:chExt cx="1263647" cy="1263647"/>
          </a:xfrm>
        </p:grpSpPr>
        <p:sp>
          <p:nvSpPr>
            <p:cNvPr id="61" name="Oval 60">
              <a:extLst>
                <a:ext uri="{FF2B5EF4-FFF2-40B4-BE49-F238E27FC236}">
                  <a16:creationId xmlns:a16="http://schemas.microsoft.com/office/drawing/2014/main" id="{D0E55862-2DAE-504E-9EEC-B3AC53227496}"/>
                </a:ext>
                <a:ext uri="{C183D7F6-B498-43B3-948B-1728B52AA6E4}">
                  <adec:decorative xmlns:adec="http://schemas.microsoft.com/office/drawing/2017/decorative" val="1"/>
                </a:ext>
              </a:extLst>
            </p:cNvPr>
            <p:cNvSpPr/>
            <p:nvPr/>
          </p:nvSpPr>
          <p:spPr>
            <a:xfrm>
              <a:off x="23445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61">
              <a:extLst>
                <a:ext uri="{FF2B5EF4-FFF2-40B4-BE49-F238E27FC236}">
                  <a16:creationId xmlns:a16="http://schemas.microsoft.com/office/drawing/2014/main" id="{DB4A4773-BC5F-EB46-A280-6BE5CAAA22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08439" y="1556570"/>
              <a:ext cx="1118871" cy="881535"/>
            </a:xfrm>
            <a:prstGeom prst="rect">
              <a:avLst/>
            </a:prstGeom>
          </p:spPr>
        </p:pic>
      </p:grpSp>
      <p:grpSp>
        <p:nvGrpSpPr>
          <p:cNvPr id="67" name="Group 66" descr="A green car">
            <a:extLst>
              <a:ext uri="{FF2B5EF4-FFF2-40B4-BE49-F238E27FC236}">
                <a16:creationId xmlns:a16="http://schemas.microsoft.com/office/drawing/2014/main" id="{80ADAD26-C48E-B04C-A256-5FB81E05C335}"/>
              </a:ext>
              <a:ext uri="{C183D7F6-B498-43B3-948B-1728B52AA6E4}">
                <adec:decorative xmlns:adec="http://schemas.microsoft.com/office/drawing/2017/decorative" val="0"/>
              </a:ext>
            </a:extLst>
          </p:cNvPr>
          <p:cNvGrpSpPr/>
          <p:nvPr/>
        </p:nvGrpSpPr>
        <p:grpSpPr>
          <a:xfrm>
            <a:off x="4057988" y="1444305"/>
            <a:ext cx="1510550" cy="1263647"/>
            <a:chOff x="4057988" y="1444305"/>
            <a:chExt cx="1510550" cy="1263647"/>
          </a:xfrm>
        </p:grpSpPr>
        <p:sp>
          <p:nvSpPr>
            <p:cNvPr id="68" name="Oval 67">
              <a:extLst>
                <a:ext uri="{FF2B5EF4-FFF2-40B4-BE49-F238E27FC236}">
                  <a16:creationId xmlns:a16="http://schemas.microsoft.com/office/drawing/2014/main" id="{C31545CD-7032-AF47-A48D-1A60D32AF616}"/>
                </a:ext>
                <a:ext uri="{C183D7F6-B498-43B3-948B-1728B52AA6E4}">
                  <adec:decorative xmlns:adec="http://schemas.microsoft.com/office/drawing/2017/decorative" val="1"/>
                </a:ext>
              </a:extLst>
            </p:cNvPr>
            <p:cNvSpPr/>
            <p:nvPr/>
          </p:nvSpPr>
          <p:spPr>
            <a:xfrm>
              <a:off x="42114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a:extLst>
                <a:ext uri="{FF2B5EF4-FFF2-40B4-BE49-F238E27FC236}">
                  <a16:creationId xmlns:a16="http://schemas.microsoft.com/office/drawing/2014/main" id="{C0132D09-5FEE-7945-9D73-202C77C1BA3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57988" y="1749622"/>
              <a:ext cx="1510550" cy="721027"/>
            </a:xfrm>
            <a:prstGeom prst="rect">
              <a:avLst/>
            </a:prstGeom>
          </p:spPr>
        </p:pic>
      </p:grpSp>
      <p:grpSp>
        <p:nvGrpSpPr>
          <p:cNvPr id="70" name="Group 69" descr="Food items">
            <a:extLst>
              <a:ext uri="{FF2B5EF4-FFF2-40B4-BE49-F238E27FC236}">
                <a16:creationId xmlns:a16="http://schemas.microsoft.com/office/drawing/2014/main" id="{5EE150E6-7BFF-624C-B010-ECD0F2BCDA24}"/>
              </a:ext>
              <a:ext uri="{C183D7F6-B498-43B3-948B-1728B52AA6E4}">
                <adec:decorative xmlns:adec="http://schemas.microsoft.com/office/drawing/2017/decorative" val="0"/>
              </a:ext>
            </a:extLst>
          </p:cNvPr>
          <p:cNvGrpSpPr/>
          <p:nvPr/>
        </p:nvGrpSpPr>
        <p:grpSpPr>
          <a:xfrm>
            <a:off x="6168943" y="1444305"/>
            <a:ext cx="1423356" cy="1263647"/>
            <a:chOff x="6168943" y="1444305"/>
            <a:chExt cx="1423356" cy="1263647"/>
          </a:xfrm>
        </p:grpSpPr>
        <p:sp>
          <p:nvSpPr>
            <p:cNvPr id="71" name="Oval 70">
              <a:extLst>
                <a:ext uri="{FF2B5EF4-FFF2-40B4-BE49-F238E27FC236}">
                  <a16:creationId xmlns:a16="http://schemas.microsoft.com/office/drawing/2014/main" id="{3B0985EF-EC14-EF47-9309-A0110DB106A8}"/>
                </a:ext>
                <a:ext uri="{C183D7F6-B498-43B3-948B-1728B52AA6E4}">
                  <adec:decorative xmlns:adec="http://schemas.microsoft.com/office/drawing/2017/decorative" val="1"/>
                </a:ext>
              </a:extLst>
            </p:cNvPr>
            <p:cNvSpPr/>
            <p:nvPr/>
          </p:nvSpPr>
          <p:spPr>
            <a:xfrm>
              <a:off x="61799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71">
              <a:extLst>
                <a:ext uri="{FF2B5EF4-FFF2-40B4-BE49-F238E27FC236}">
                  <a16:creationId xmlns:a16="http://schemas.microsoft.com/office/drawing/2014/main" id="{BD9DF040-B350-B344-B90B-39BC28147C9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68943" y="1540362"/>
              <a:ext cx="898864" cy="840664"/>
            </a:xfrm>
            <a:prstGeom prst="rect">
              <a:avLst/>
            </a:prstGeom>
          </p:spPr>
        </p:pic>
        <p:pic>
          <p:nvPicPr>
            <p:cNvPr id="73" name="Picture 72">
              <a:extLst>
                <a:ext uri="{FF2B5EF4-FFF2-40B4-BE49-F238E27FC236}">
                  <a16:creationId xmlns:a16="http://schemas.microsoft.com/office/drawing/2014/main" id="{B196318E-3797-E244-AA34-7715CA7A4BB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56703" y="1767740"/>
              <a:ext cx="835596" cy="931421"/>
            </a:xfrm>
            <a:prstGeom prst="rect">
              <a:avLst/>
            </a:prstGeom>
          </p:spPr>
        </p:pic>
      </p:grpSp>
      <p:grpSp>
        <p:nvGrpSpPr>
          <p:cNvPr id="74" name="Group 73" descr="A bed">
            <a:extLst>
              <a:ext uri="{FF2B5EF4-FFF2-40B4-BE49-F238E27FC236}">
                <a16:creationId xmlns:a16="http://schemas.microsoft.com/office/drawing/2014/main" id="{82495906-2766-D74E-BB57-B315F8C538BB}"/>
              </a:ext>
              <a:ext uri="{C183D7F6-B498-43B3-948B-1728B52AA6E4}">
                <adec:decorative xmlns:adec="http://schemas.microsoft.com/office/drawing/2017/decorative" val="0"/>
              </a:ext>
            </a:extLst>
          </p:cNvPr>
          <p:cNvGrpSpPr/>
          <p:nvPr/>
        </p:nvGrpSpPr>
        <p:grpSpPr>
          <a:xfrm>
            <a:off x="7983308" y="1444305"/>
            <a:ext cx="1263647" cy="1263647"/>
            <a:chOff x="7983308" y="1444305"/>
            <a:chExt cx="1263647" cy="1263647"/>
          </a:xfrm>
        </p:grpSpPr>
        <p:sp>
          <p:nvSpPr>
            <p:cNvPr id="75" name="Oval 74">
              <a:extLst>
                <a:ext uri="{FF2B5EF4-FFF2-40B4-BE49-F238E27FC236}">
                  <a16:creationId xmlns:a16="http://schemas.microsoft.com/office/drawing/2014/main" id="{F5B97AA4-5FFD-C642-9D49-954A3D00FB13}"/>
                </a:ext>
                <a:ext uri="{C183D7F6-B498-43B3-948B-1728B52AA6E4}">
                  <adec:decorative xmlns:adec="http://schemas.microsoft.com/office/drawing/2017/decorative" val="1"/>
                </a:ext>
              </a:extLst>
            </p:cNvPr>
            <p:cNvSpPr/>
            <p:nvPr/>
          </p:nvSpPr>
          <p:spPr>
            <a:xfrm>
              <a:off x="79833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a:extLst>
                <a:ext uri="{FF2B5EF4-FFF2-40B4-BE49-F238E27FC236}">
                  <a16:creationId xmlns:a16="http://schemas.microsoft.com/office/drawing/2014/main" id="{F9A6FAF6-3442-3648-97B9-26D0BE25B9A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065394" y="1742262"/>
              <a:ext cx="1140116" cy="679463"/>
            </a:xfrm>
            <a:prstGeom prst="rect">
              <a:avLst/>
            </a:prstGeom>
          </p:spPr>
        </p:pic>
      </p:grpSp>
      <p:grpSp>
        <p:nvGrpSpPr>
          <p:cNvPr id="80" name="Group 79" descr="A computer game controller">
            <a:extLst>
              <a:ext uri="{FF2B5EF4-FFF2-40B4-BE49-F238E27FC236}">
                <a16:creationId xmlns:a16="http://schemas.microsoft.com/office/drawing/2014/main" id="{0E091857-F8DF-4340-BCD2-C41A88CEEC61}"/>
              </a:ext>
              <a:ext uri="{C183D7F6-B498-43B3-948B-1728B52AA6E4}">
                <adec:decorative xmlns:adec="http://schemas.microsoft.com/office/drawing/2017/decorative" val="0"/>
              </a:ext>
            </a:extLst>
          </p:cNvPr>
          <p:cNvGrpSpPr/>
          <p:nvPr/>
        </p:nvGrpSpPr>
        <p:grpSpPr>
          <a:xfrm>
            <a:off x="526552" y="3158805"/>
            <a:ext cx="1263647" cy="1263647"/>
            <a:chOff x="526552" y="3158805"/>
            <a:chExt cx="1263647" cy="1263647"/>
          </a:xfrm>
        </p:grpSpPr>
        <p:sp>
          <p:nvSpPr>
            <p:cNvPr id="81" name="Oval 80">
              <a:extLst>
                <a:ext uri="{FF2B5EF4-FFF2-40B4-BE49-F238E27FC236}">
                  <a16:creationId xmlns:a16="http://schemas.microsoft.com/office/drawing/2014/main" id="{A0D3F836-B728-174E-B7D0-C00E023C9A00}"/>
                </a:ext>
                <a:ext uri="{C183D7F6-B498-43B3-948B-1728B52AA6E4}">
                  <adec:decorative xmlns:adec="http://schemas.microsoft.com/office/drawing/2017/decorative" val="1"/>
                </a:ext>
              </a:extLst>
            </p:cNvPr>
            <p:cNvSpPr/>
            <p:nvPr/>
          </p:nvSpPr>
          <p:spPr>
            <a:xfrm>
              <a:off x="5265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2" name="Picture 81">
              <a:extLst>
                <a:ext uri="{FF2B5EF4-FFF2-40B4-BE49-F238E27FC236}">
                  <a16:creationId xmlns:a16="http://schemas.microsoft.com/office/drawing/2014/main" id="{FE91F13B-734F-AD42-A332-3DB677738FF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3465" y="3442683"/>
              <a:ext cx="1125869" cy="695889"/>
            </a:xfrm>
            <a:prstGeom prst="rect">
              <a:avLst/>
            </a:prstGeom>
          </p:spPr>
        </p:pic>
      </p:grpSp>
      <p:grpSp>
        <p:nvGrpSpPr>
          <p:cNvPr id="118" name="Group 117" descr="Some sweets">
            <a:extLst>
              <a:ext uri="{FF2B5EF4-FFF2-40B4-BE49-F238E27FC236}">
                <a16:creationId xmlns:a16="http://schemas.microsoft.com/office/drawing/2014/main" id="{0131BED7-23B1-634C-9AA6-D61A92DC8BED}"/>
              </a:ext>
              <a:ext uri="{C183D7F6-B498-43B3-948B-1728B52AA6E4}">
                <adec:decorative xmlns:adec="http://schemas.microsoft.com/office/drawing/2017/decorative" val="0"/>
              </a:ext>
            </a:extLst>
          </p:cNvPr>
          <p:cNvGrpSpPr/>
          <p:nvPr/>
        </p:nvGrpSpPr>
        <p:grpSpPr>
          <a:xfrm>
            <a:off x="2368052" y="3158805"/>
            <a:ext cx="1263647" cy="1263647"/>
            <a:chOff x="2368052" y="3158805"/>
            <a:chExt cx="1263647" cy="1263647"/>
          </a:xfrm>
        </p:grpSpPr>
        <p:sp>
          <p:nvSpPr>
            <p:cNvPr id="119" name="Oval 118">
              <a:extLst>
                <a:ext uri="{FF2B5EF4-FFF2-40B4-BE49-F238E27FC236}">
                  <a16:creationId xmlns:a16="http://schemas.microsoft.com/office/drawing/2014/main" id="{8BDD481B-1AFB-6D4D-8057-6E0E0840498F}"/>
                </a:ext>
                <a:ext uri="{C183D7F6-B498-43B3-948B-1728B52AA6E4}">
                  <adec:decorative xmlns:adec="http://schemas.microsoft.com/office/drawing/2017/decorative" val="1"/>
                </a:ext>
              </a:extLst>
            </p:cNvPr>
            <p:cNvSpPr/>
            <p:nvPr/>
          </p:nvSpPr>
          <p:spPr>
            <a:xfrm>
              <a:off x="23680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0" name="Picture 119">
              <a:extLst>
                <a:ext uri="{FF2B5EF4-FFF2-40B4-BE49-F238E27FC236}">
                  <a16:creationId xmlns:a16="http://schemas.microsoft.com/office/drawing/2014/main" id="{E5B6B058-1662-6443-870E-C0F095D1B22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435021" y="3420447"/>
              <a:ext cx="1173134" cy="698752"/>
            </a:xfrm>
            <a:prstGeom prst="rect">
              <a:avLst/>
            </a:prstGeom>
          </p:spPr>
        </p:pic>
      </p:grpSp>
      <p:grpSp>
        <p:nvGrpSpPr>
          <p:cNvPr id="121" name="Group 120" descr="A chocolate bar">
            <a:extLst>
              <a:ext uri="{FF2B5EF4-FFF2-40B4-BE49-F238E27FC236}">
                <a16:creationId xmlns:a16="http://schemas.microsoft.com/office/drawing/2014/main" id="{33AC2369-7B8E-F947-BEC2-162394F6590F}"/>
              </a:ext>
              <a:ext uri="{C183D7F6-B498-43B3-948B-1728B52AA6E4}">
                <adec:decorative xmlns:adec="http://schemas.microsoft.com/office/drawing/2017/decorative" val="0"/>
              </a:ext>
            </a:extLst>
          </p:cNvPr>
          <p:cNvGrpSpPr/>
          <p:nvPr/>
        </p:nvGrpSpPr>
        <p:grpSpPr>
          <a:xfrm>
            <a:off x="4234952" y="3012958"/>
            <a:ext cx="1263647" cy="1409494"/>
            <a:chOff x="4234952" y="3012958"/>
            <a:chExt cx="1263647" cy="1409494"/>
          </a:xfrm>
        </p:grpSpPr>
        <p:sp>
          <p:nvSpPr>
            <p:cNvPr id="122" name="Oval 121">
              <a:extLst>
                <a:ext uri="{FF2B5EF4-FFF2-40B4-BE49-F238E27FC236}">
                  <a16:creationId xmlns:a16="http://schemas.microsoft.com/office/drawing/2014/main" id="{4FB4FEC0-A929-FB4A-A935-0B83B8D217F5}"/>
                </a:ext>
                <a:ext uri="{C183D7F6-B498-43B3-948B-1728B52AA6E4}">
                  <adec:decorative xmlns:adec="http://schemas.microsoft.com/office/drawing/2017/decorative" val="1"/>
                </a:ext>
              </a:extLst>
            </p:cNvPr>
            <p:cNvSpPr/>
            <p:nvPr/>
          </p:nvSpPr>
          <p:spPr>
            <a:xfrm>
              <a:off x="42349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Picture 122">
              <a:extLst>
                <a:ext uri="{FF2B5EF4-FFF2-40B4-BE49-F238E27FC236}">
                  <a16:creationId xmlns:a16="http://schemas.microsoft.com/office/drawing/2014/main" id="{C10390DB-A2BB-914E-9986-C8790155DF4B}"/>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479444" y="3012958"/>
              <a:ext cx="783631" cy="1306052"/>
            </a:xfrm>
            <a:prstGeom prst="rect">
              <a:avLst/>
            </a:prstGeom>
          </p:spPr>
        </p:pic>
      </p:grpSp>
      <p:grpSp>
        <p:nvGrpSpPr>
          <p:cNvPr id="124" name="Group 123" descr="A comic book">
            <a:extLst>
              <a:ext uri="{FF2B5EF4-FFF2-40B4-BE49-F238E27FC236}">
                <a16:creationId xmlns:a16="http://schemas.microsoft.com/office/drawing/2014/main" id="{41B31750-3D0E-E044-A832-8ED8A037EE40}"/>
              </a:ext>
              <a:ext uri="{C183D7F6-B498-43B3-948B-1728B52AA6E4}">
                <adec:decorative xmlns:adec="http://schemas.microsoft.com/office/drawing/2017/decorative" val="0"/>
              </a:ext>
            </a:extLst>
          </p:cNvPr>
          <p:cNvGrpSpPr/>
          <p:nvPr/>
        </p:nvGrpSpPr>
        <p:grpSpPr>
          <a:xfrm>
            <a:off x="6192608" y="3158805"/>
            <a:ext cx="1263647" cy="1292435"/>
            <a:chOff x="6192608" y="3158805"/>
            <a:chExt cx="1263647" cy="1292435"/>
          </a:xfrm>
        </p:grpSpPr>
        <p:sp>
          <p:nvSpPr>
            <p:cNvPr id="125" name="Oval 124">
              <a:extLst>
                <a:ext uri="{FF2B5EF4-FFF2-40B4-BE49-F238E27FC236}">
                  <a16:creationId xmlns:a16="http://schemas.microsoft.com/office/drawing/2014/main" id="{C37E13E4-3E58-1249-87A4-E0EDA43631EB}"/>
                </a:ext>
                <a:ext uri="{C183D7F6-B498-43B3-948B-1728B52AA6E4}">
                  <adec:decorative xmlns:adec="http://schemas.microsoft.com/office/drawing/2017/decorative" val="1"/>
                </a:ext>
              </a:extLst>
            </p:cNvPr>
            <p:cNvSpPr/>
            <p:nvPr/>
          </p:nvSpPr>
          <p:spPr>
            <a:xfrm>
              <a:off x="6192608"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6" name="Picture 125">
              <a:extLst>
                <a:ext uri="{FF2B5EF4-FFF2-40B4-BE49-F238E27FC236}">
                  <a16:creationId xmlns:a16="http://schemas.microsoft.com/office/drawing/2014/main" id="{D8183193-93FE-0647-AC2D-FF1689C177D9}"/>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rot="20767242">
              <a:off x="6307794" y="3174312"/>
              <a:ext cx="979712" cy="1276928"/>
            </a:xfrm>
            <a:prstGeom prst="rect">
              <a:avLst/>
            </a:prstGeom>
          </p:spPr>
        </p:pic>
      </p:grpSp>
      <p:grpSp>
        <p:nvGrpSpPr>
          <p:cNvPr id="127" name="Group 126" descr="A toothbrush">
            <a:extLst>
              <a:ext uri="{FF2B5EF4-FFF2-40B4-BE49-F238E27FC236}">
                <a16:creationId xmlns:a16="http://schemas.microsoft.com/office/drawing/2014/main" id="{2061E931-C788-6044-BA27-B851D1C101B0}"/>
              </a:ext>
              <a:ext uri="{C183D7F6-B498-43B3-948B-1728B52AA6E4}">
                <adec:decorative xmlns:adec="http://schemas.microsoft.com/office/drawing/2017/decorative" val="0"/>
              </a:ext>
            </a:extLst>
          </p:cNvPr>
          <p:cNvGrpSpPr/>
          <p:nvPr/>
        </p:nvGrpSpPr>
        <p:grpSpPr>
          <a:xfrm>
            <a:off x="7939900" y="3158805"/>
            <a:ext cx="1391105" cy="1263647"/>
            <a:chOff x="7939900" y="3158805"/>
            <a:chExt cx="1391105" cy="1263647"/>
          </a:xfrm>
        </p:grpSpPr>
        <p:sp>
          <p:nvSpPr>
            <p:cNvPr id="128" name="Oval 127">
              <a:extLst>
                <a:ext uri="{FF2B5EF4-FFF2-40B4-BE49-F238E27FC236}">
                  <a16:creationId xmlns:a16="http://schemas.microsoft.com/office/drawing/2014/main" id="{E8AA50A2-7C4B-9E46-A68F-10BE22DC7C79}"/>
                </a:ext>
                <a:ext uri="{C183D7F6-B498-43B3-948B-1728B52AA6E4}">
                  <adec:decorative xmlns:adec="http://schemas.microsoft.com/office/drawing/2017/decorative" val="1"/>
                </a:ext>
              </a:extLst>
            </p:cNvPr>
            <p:cNvSpPr/>
            <p:nvPr/>
          </p:nvSpPr>
          <p:spPr>
            <a:xfrm>
              <a:off x="7983308"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Picture 128">
              <a:extLst>
                <a:ext uri="{FF2B5EF4-FFF2-40B4-BE49-F238E27FC236}">
                  <a16:creationId xmlns:a16="http://schemas.microsoft.com/office/drawing/2014/main" id="{8779ECA4-1E14-AF46-9564-063BD28670DF}"/>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rot="20627776">
              <a:off x="7939900" y="3609374"/>
              <a:ext cx="1391105" cy="260299"/>
            </a:xfrm>
            <a:prstGeom prst="rect">
              <a:avLst/>
            </a:prstGeom>
          </p:spPr>
        </p:pic>
      </p:grpSp>
      <p:grpSp>
        <p:nvGrpSpPr>
          <p:cNvPr id="130" name="Group 129" descr="A pair of white shoes">
            <a:extLst>
              <a:ext uri="{FF2B5EF4-FFF2-40B4-BE49-F238E27FC236}">
                <a16:creationId xmlns:a16="http://schemas.microsoft.com/office/drawing/2014/main" id="{360DB575-827F-7F42-AEBB-47EDFFDDED9F}"/>
              </a:ext>
              <a:ext uri="{C183D7F6-B498-43B3-948B-1728B52AA6E4}">
                <adec:decorative xmlns:adec="http://schemas.microsoft.com/office/drawing/2017/decorative" val="0"/>
              </a:ext>
            </a:extLst>
          </p:cNvPr>
          <p:cNvGrpSpPr/>
          <p:nvPr/>
        </p:nvGrpSpPr>
        <p:grpSpPr>
          <a:xfrm>
            <a:off x="526552" y="4970394"/>
            <a:ext cx="1263647" cy="1269450"/>
            <a:chOff x="526552" y="4970394"/>
            <a:chExt cx="1263647" cy="1269450"/>
          </a:xfrm>
        </p:grpSpPr>
        <p:sp>
          <p:nvSpPr>
            <p:cNvPr id="131" name="Oval 130">
              <a:extLst>
                <a:ext uri="{FF2B5EF4-FFF2-40B4-BE49-F238E27FC236}">
                  <a16:creationId xmlns:a16="http://schemas.microsoft.com/office/drawing/2014/main" id="{BF10EF5D-6FCD-7A41-993E-BD155B6BBC49}"/>
                </a:ext>
                <a:ext uri="{C183D7F6-B498-43B3-948B-1728B52AA6E4}">
                  <adec:decorative xmlns:adec="http://schemas.microsoft.com/office/drawing/2017/decorative" val="1"/>
                </a:ext>
              </a:extLst>
            </p:cNvPr>
            <p:cNvSpPr/>
            <p:nvPr/>
          </p:nvSpPr>
          <p:spPr>
            <a:xfrm>
              <a:off x="526552" y="49761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2" name="Group 131">
              <a:extLst>
                <a:ext uri="{FF2B5EF4-FFF2-40B4-BE49-F238E27FC236}">
                  <a16:creationId xmlns:a16="http://schemas.microsoft.com/office/drawing/2014/main" id="{ED60E3EA-01A9-9147-AA25-BD93F3C57454}"/>
                </a:ext>
              </a:extLst>
            </p:cNvPr>
            <p:cNvGrpSpPr/>
            <p:nvPr/>
          </p:nvGrpSpPr>
          <p:grpSpPr>
            <a:xfrm>
              <a:off x="639154" y="4970394"/>
              <a:ext cx="1122751" cy="1252432"/>
              <a:chOff x="7633018" y="3083646"/>
              <a:chExt cx="1204646" cy="1343786"/>
            </a:xfrm>
          </p:grpSpPr>
          <p:pic>
            <p:nvPicPr>
              <p:cNvPr id="133" name="Picture 132">
                <a:extLst>
                  <a:ext uri="{FF2B5EF4-FFF2-40B4-BE49-F238E27FC236}">
                    <a16:creationId xmlns:a16="http://schemas.microsoft.com/office/drawing/2014/main" id="{24D173A7-FB21-7D4F-9530-42A72A170ED2}"/>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rot="21291173">
                <a:off x="8203104" y="3083646"/>
                <a:ext cx="634560" cy="1215603"/>
              </a:xfrm>
              <a:prstGeom prst="rect">
                <a:avLst/>
              </a:prstGeom>
            </p:spPr>
          </p:pic>
          <p:pic>
            <p:nvPicPr>
              <p:cNvPr id="134" name="Picture 133">
                <a:extLst>
                  <a:ext uri="{FF2B5EF4-FFF2-40B4-BE49-F238E27FC236}">
                    <a16:creationId xmlns:a16="http://schemas.microsoft.com/office/drawing/2014/main" id="{7D85DD5B-C566-7C4C-992D-BCDB0B65F5F4}"/>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rot="19618838" flipH="1">
                <a:off x="7633018" y="3211829"/>
                <a:ext cx="634560" cy="1215603"/>
              </a:xfrm>
              <a:prstGeom prst="rect">
                <a:avLst/>
              </a:prstGeom>
            </p:spPr>
          </p:pic>
        </p:grpSp>
      </p:grpSp>
      <p:grpSp>
        <p:nvGrpSpPr>
          <p:cNvPr id="135" name="Group 134" descr="A mobile phone">
            <a:extLst>
              <a:ext uri="{FF2B5EF4-FFF2-40B4-BE49-F238E27FC236}">
                <a16:creationId xmlns:a16="http://schemas.microsoft.com/office/drawing/2014/main" id="{91EDC477-1DEB-DD46-BD92-7ECAED00AC04}"/>
              </a:ext>
              <a:ext uri="{C183D7F6-B498-43B3-948B-1728B52AA6E4}">
                <adec:decorative xmlns:adec="http://schemas.microsoft.com/office/drawing/2017/decorative" val="0"/>
              </a:ext>
            </a:extLst>
          </p:cNvPr>
          <p:cNvGrpSpPr/>
          <p:nvPr/>
        </p:nvGrpSpPr>
        <p:grpSpPr>
          <a:xfrm>
            <a:off x="2368052" y="4912697"/>
            <a:ext cx="1263647" cy="1263647"/>
            <a:chOff x="2368052" y="4912697"/>
            <a:chExt cx="1263647" cy="1263647"/>
          </a:xfrm>
        </p:grpSpPr>
        <p:sp>
          <p:nvSpPr>
            <p:cNvPr id="136" name="Oval 135">
              <a:extLst>
                <a:ext uri="{FF2B5EF4-FFF2-40B4-BE49-F238E27FC236}">
                  <a16:creationId xmlns:a16="http://schemas.microsoft.com/office/drawing/2014/main" id="{F8B001CB-AC60-C242-9571-9B4601C33C8F}"/>
                </a:ext>
                <a:ext uri="{C183D7F6-B498-43B3-948B-1728B52AA6E4}">
                  <adec:decorative xmlns:adec="http://schemas.microsoft.com/office/drawing/2017/decorative" val="1"/>
                </a:ext>
              </a:extLst>
            </p:cNvPr>
            <p:cNvSpPr/>
            <p:nvPr/>
          </p:nvSpPr>
          <p:spPr>
            <a:xfrm>
              <a:off x="2368052" y="49126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Picture 136">
              <a:extLst>
                <a:ext uri="{FF2B5EF4-FFF2-40B4-BE49-F238E27FC236}">
                  <a16:creationId xmlns:a16="http://schemas.microsoft.com/office/drawing/2014/main" id="{C40053EA-A6BF-974A-8D0B-9F8A7F589395}"/>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rot="851848">
              <a:off x="2694563" y="5029245"/>
              <a:ext cx="541597" cy="1047943"/>
            </a:xfrm>
            <a:prstGeom prst="rect">
              <a:avLst/>
            </a:prstGeom>
          </p:spPr>
        </p:pic>
      </p:grpSp>
      <p:grpSp>
        <p:nvGrpSpPr>
          <p:cNvPr id="138" name="Group 137" descr="A jumper">
            <a:extLst>
              <a:ext uri="{FF2B5EF4-FFF2-40B4-BE49-F238E27FC236}">
                <a16:creationId xmlns:a16="http://schemas.microsoft.com/office/drawing/2014/main" id="{4E5DB61A-10E0-214F-9624-7C71F446B839}"/>
              </a:ext>
              <a:ext uri="{C183D7F6-B498-43B3-948B-1728B52AA6E4}">
                <adec:decorative xmlns:adec="http://schemas.microsoft.com/office/drawing/2017/decorative" val="0"/>
              </a:ext>
            </a:extLst>
          </p:cNvPr>
          <p:cNvGrpSpPr/>
          <p:nvPr/>
        </p:nvGrpSpPr>
        <p:grpSpPr>
          <a:xfrm>
            <a:off x="4016344" y="4912697"/>
            <a:ext cx="1803270" cy="1263647"/>
            <a:chOff x="4016344" y="4912697"/>
            <a:chExt cx="1803270" cy="1263647"/>
          </a:xfrm>
        </p:grpSpPr>
        <p:sp>
          <p:nvSpPr>
            <p:cNvPr id="139" name="Oval 138">
              <a:extLst>
                <a:ext uri="{FF2B5EF4-FFF2-40B4-BE49-F238E27FC236}">
                  <a16:creationId xmlns:a16="http://schemas.microsoft.com/office/drawing/2014/main" id="{C5C0B4E7-11CE-5947-AFF3-D4D3CD3ED18E}"/>
                </a:ext>
                <a:ext uri="{C183D7F6-B498-43B3-948B-1728B52AA6E4}">
                  <adec:decorative xmlns:adec="http://schemas.microsoft.com/office/drawing/2017/decorative" val="1"/>
                </a:ext>
              </a:extLst>
            </p:cNvPr>
            <p:cNvSpPr/>
            <p:nvPr/>
          </p:nvSpPr>
          <p:spPr>
            <a:xfrm>
              <a:off x="4247652" y="49126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3C2F6FC8-5742-5F40-B45F-33D6182D3D6A}"/>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4016344" y="5110576"/>
              <a:ext cx="1803270" cy="935751"/>
            </a:xfrm>
            <a:prstGeom prst="rect">
              <a:avLst/>
            </a:prstGeom>
          </p:spPr>
        </p:pic>
      </p:grpSp>
      <p:grpSp>
        <p:nvGrpSpPr>
          <p:cNvPr id="141" name="Group 140" descr="Ice cream cone">
            <a:extLst>
              <a:ext uri="{FF2B5EF4-FFF2-40B4-BE49-F238E27FC236}">
                <a16:creationId xmlns:a16="http://schemas.microsoft.com/office/drawing/2014/main" id="{46E7A328-F697-1542-93C4-BC8FB5FA2FBA}"/>
              </a:ext>
              <a:ext uri="{C183D7F6-B498-43B3-948B-1728B52AA6E4}">
                <adec:decorative xmlns:adec="http://schemas.microsoft.com/office/drawing/2017/decorative" val="0"/>
              </a:ext>
            </a:extLst>
          </p:cNvPr>
          <p:cNvGrpSpPr/>
          <p:nvPr/>
        </p:nvGrpSpPr>
        <p:grpSpPr>
          <a:xfrm>
            <a:off x="6192608" y="4895700"/>
            <a:ext cx="1263647" cy="1326589"/>
            <a:chOff x="6192608" y="4895700"/>
            <a:chExt cx="1263647" cy="1326589"/>
          </a:xfrm>
        </p:grpSpPr>
        <p:sp>
          <p:nvSpPr>
            <p:cNvPr id="142" name="Oval 141">
              <a:extLst>
                <a:ext uri="{FF2B5EF4-FFF2-40B4-BE49-F238E27FC236}">
                  <a16:creationId xmlns:a16="http://schemas.microsoft.com/office/drawing/2014/main" id="{D3130966-11BA-E145-B6C9-DBAF0BA4F25F}"/>
                </a:ext>
                <a:ext uri="{C183D7F6-B498-43B3-948B-1728B52AA6E4}">
                  <adec:decorative xmlns:adec="http://schemas.microsoft.com/office/drawing/2017/decorative" val="1"/>
                </a:ext>
              </a:extLst>
            </p:cNvPr>
            <p:cNvSpPr/>
            <p:nvPr/>
          </p:nvSpPr>
          <p:spPr>
            <a:xfrm>
              <a:off x="6192608" y="48999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 name="Picture 142">
              <a:extLst>
                <a:ext uri="{FF2B5EF4-FFF2-40B4-BE49-F238E27FC236}">
                  <a16:creationId xmlns:a16="http://schemas.microsoft.com/office/drawing/2014/main" id="{8B495413-5AB1-B544-AC97-DC79B9443F64}"/>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rot="20673014">
              <a:off x="6647192" y="4895700"/>
              <a:ext cx="486184" cy="1326589"/>
            </a:xfrm>
            <a:prstGeom prst="rect">
              <a:avLst/>
            </a:prstGeom>
          </p:spPr>
        </p:pic>
      </p:grpSp>
      <p:grpSp>
        <p:nvGrpSpPr>
          <p:cNvPr id="144" name="Group 143" descr="A football">
            <a:extLst>
              <a:ext uri="{FF2B5EF4-FFF2-40B4-BE49-F238E27FC236}">
                <a16:creationId xmlns:a16="http://schemas.microsoft.com/office/drawing/2014/main" id="{FEF2BD63-0D31-3A4E-9182-FB29B9CD14F2}"/>
              </a:ext>
              <a:ext uri="{C183D7F6-B498-43B3-948B-1728B52AA6E4}">
                <adec:decorative xmlns:adec="http://schemas.microsoft.com/office/drawing/2017/decorative" val="0"/>
              </a:ext>
            </a:extLst>
          </p:cNvPr>
          <p:cNvGrpSpPr/>
          <p:nvPr/>
        </p:nvGrpSpPr>
        <p:grpSpPr>
          <a:xfrm>
            <a:off x="8034108" y="4899997"/>
            <a:ext cx="1263647" cy="1263647"/>
            <a:chOff x="8034108" y="4899997"/>
            <a:chExt cx="1263647" cy="1263647"/>
          </a:xfrm>
        </p:grpSpPr>
        <p:sp>
          <p:nvSpPr>
            <p:cNvPr id="145" name="Oval 144">
              <a:extLst>
                <a:ext uri="{FF2B5EF4-FFF2-40B4-BE49-F238E27FC236}">
                  <a16:creationId xmlns:a16="http://schemas.microsoft.com/office/drawing/2014/main" id="{369FC2E7-327B-EE4E-B2E1-2E57E56C9DCE}"/>
                </a:ext>
                <a:ext uri="{C183D7F6-B498-43B3-948B-1728B52AA6E4}">
                  <adec:decorative xmlns:adec="http://schemas.microsoft.com/office/drawing/2017/decorative" val="1"/>
                </a:ext>
              </a:extLst>
            </p:cNvPr>
            <p:cNvSpPr/>
            <p:nvPr/>
          </p:nvSpPr>
          <p:spPr>
            <a:xfrm>
              <a:off x="8034108" y="48999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6" name="Picture 145">
              <a:extLst>
                <a:ext uri="{FF2B5EF4-FFF2-40B4-BE49-F238E27FC236}">
                  <a16:creationId xmlns:a16="http://schemas.microsoft.com/office/drawing/2014/main" id="{680138AF-83EC-8D45-A2D5-0C400D3EF7AA}"/>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8266608" y="5132497"/>
              <a:ext cx="798646" cy="798646"/>
            </a:xfrm>
            <a:prstGeom prst="rect">
              <a:avLst/>
            </a:prstGeom>
          </p:spPr>
        </p:pic>
      </p:grpSp>
    </p:spTree>
    <p:extLst>
      <p:ext uri="{BB962C8B-B14F-4D97-AF65-F5344CB8AC3E}">
        <p14:creationId xmlns:p14="http://schemas.microsoft.com/office/powerpoint/2010/main" val="418370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80"/>
                                        </p:tgtEl>
                                        <p:attrNameLst>
                                          <p:attrName>style.visibility</p:attrName>
                                        </p:attrNameLst>
                                      </p:cBhvr>
                                      <p:to>
                                        <p:strVal val="visible"/>
                                      </p:to>
                                    </p:set>
                                    <p:animEffect transition="in" filter="wipe(up)">
                                      <p:cBhvr>
                                        <p:cTn id="7" dur="2000"/>
                                        <p:tgtEl>
                                          <p:spTgt spid="80"/>
                                        </p:tgtEl>
                                      </p:cBhvr>
                                    </p:animEffect>
                                  </p:childTnLst>
                                </p:cTn>
                              </p:par>
                              <p:par>
                                <p:cTn id="8" presetID="22" presetClass="entr" presetSubtype="1"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wipe(up)">
                                      <p:cBhvr>
                                        <p:cTn id="10" dur="2000"/>
                                        <p:tgtEl>
                                          <p:spTgt spid="118"/>
                                        </p:tgtEl>
                                      </p:cBhvr>
                                    </p:animEffect>
                                  </p:childTnLst>
                                </p:cTn>
                              </p:par>
                              <p:par>
                                <p:cTn id="11" presetID="22" presetClass="entr" presetSubtype="1"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wipe(up)">
                                      <p:cBhvr>
                                        <p:cTn id="13" dur="2000"/>
                                        <p:tgtEl>
                                          <p:spTgt spid="124"/>
                                        </p:tgtEl>
                                      </p:cBhvr>
                                    </p:animEffect>
                                  </p:childTnLst>
                                </p:cTn>
                              </p:par>
                              <p:par>
                                <p:cTn id="14" presetID="22" presetClass="entr" presetSubtype="1" fill="hold" nodeType="withEffect">
                                  <p:stCondLst>
                                    <p:cond delay="0"/>
                                  </p:stCondLst>
                                  <p:childTnLst>
                                    <p:set>
                                      <p:cBhvr>
                                        <p:cTn id="15" dur="1" fill="hold">
                                          <p:stCondLst>
                                            <p:cond delay="0"/>
                                          </p:stCondLst>
                                        </p:cTn>
                                        <p:tgtEl>
                                          <p:spTgt spid="127"/>
                                        </p:tgtEl>
                                        <p:attrNameLst>
                                          <p:attrName>style.visibility</p:attrName>
                                        </p:attrNameLst>
                                      </p:cBhvr>
                                      <p:to>
                                        <p:strVal val="visible"/>
                                      </p:to>
                                    </p:set>
                                    <p:animEffect transition="in" filter="wipe(up)">
                                      <p:cBhvr>
                                        <p:cTn id="16" dur="2000"/>
                                        <p:tgtEl>
                                          <p:spTgt spid="127"/>
                                        </p:tgtEl>
                                      </p:cBhvr>
                                    </p:animEffect>
                                  </p:childTnLst>
                                </p:cTn>
                              </p:par>
                              <p:par>
                                <p:cTn id="17" presetID="22" presetClass="entr" presetSubtype="1"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wipe(up)">
                                      <p:cBhvr>
                                        <p:cTn id="19" dur="2000"/>
                                        <p:tgtEl>
                                          <p:spTgt spid="130"/>
                                        </p:tgtEl>
                                      </p:cBhvr>
                                    </p:animEffect>
                                  </p:childTnLst>
                                </p:cTn>
                              </p:par>
                              <p:par>
                                <p:cTn id="20" presetID="22" presetClass="entr" presetSubtype="1"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wipe(up)">
                                      <p:cBhvr>
                                        <p:cTn id="22" dur="2000"/>
                                        <p:tgtEl>
                                          <p:spTgt spid="135"/>
                                        </p:tgtEl>
                                      </p:cBhvr>
                                    </p:animEffect>
                                  </p:childTnLst>
                                </p:cTn>
                              </p:par>
                              <p:par>
                                <p:cTn id="23" presetID="22" presetClass="entr" presetSubtype="1"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wipe(up)">
                                      <p:cBhvr>
                                        <p:cTn id="25" dur="2000"/>
                                        <p:tgtEl>
                                          <p:spTgt spid="141"/>
                                        </p:tgtEl>
                                      </p:cBhvr>
                                    </p:animEffect>
                                  </p:childTnLst>
                                </p:cTn>
                              </p:par>
                              <p:par>
                                <p:cTn id="26" presetID="22" presetClass="entr" presetSubtype="1"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Effect transition="in" filter="wipe(up)">
                                      <p:cBhvr>
                                        <p:cTn id="28" dur="2000"/>
                                        <p:tgtEl>
                                          <p:spTgt spid="144"/>
                                        </p:tgtEl>
                                      </p:cBhvr>
                                    </p:animEffect>
                                  </p:childTnLst>
                                </p:cTn>
                              </p:par>
                              <p:par>
                                <p:cTn id="29" presetID="22" presetClass="entr" presetSubtype="1" fill="hold" nodeType="withEffect">
                                  <p:stCondLst>
                                    <p:cond delay="0"/>
                                  </p:stCondLst>
                                  <p:childTnLst>
                                    <p:set>
                                      <p:cBhvr>
                                        <p:cTn id="30" dur="1" fill="hold">
                                          <p:stCondLst>
                                            <p:cond delay="0"/>
                                          </p:stCondLst>
                                        </p:cTn>
                                        <p:tgtEl>
                                          <p:spTgt spid="121"/>
                                        </p:tgtEl>
                                        <p:attrNameLst>
                                          <p:attrName>style.visibility</p:attrName>
                                        </p:attrNameLst>
                                      </p:cBhvr>
                                      <p:to>
                                        <p:strVal val="visible"/>
                                      </p:to>
                                    </p:set>
                                    <p:animEffect transition="in" filter="wipe(up)">
                                      <p:cBhvr>
                                        <p:cTn id="31" dur="2000"/>
                                        <p:tgtEl>
                                          <p:spTgt spid="121"/>
                                        </p:tgtEl>
                                      </p:cBhvr>
                                    </p:animEffect>
                                  </p:childTnLst>
                                </p:cTn>
                              </p:par>
                              <p:par>
                                <p:cTn id="32" presetID="22" presetClass="entr" presetSubtype="1" fill="hold" nodeType="with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wipe(up)">
                                      <p:cBhvr>
                                        <p:cTn id="34" dur="2000"/>
                                        <p:tgtEl>
                                          <p:spTgt spid="138"/>
                                        </p:tgtEl>
                                      </p:cBhvr>
                                    </p:animEffect>
                                  </p:childTnLst>
                                </p:cTn>
                              </p:par>
                              <p:par>
                                <p:cTn id="35" presetID="22" presetClass="entr" presetSubtype="1"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up)">
                                      <p:cBhvr>
                                        <p:cTn id="37" dur="2000"/>
                                        <p:tgtEl>
                                          <p:spTgt spid="51"/>
                                        </p:tgtEl>
                                      </p:cBhvr>
                                    </p:animEffect>
                                  </p:childTnLst>
                                </p:cTn>
                              </p:par>
                              <p:par>
                                <p:cTn id="38" presetID="22" presetClass="entr" presetSubtype="1"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2000"/>
                                        <p:tgtEl>
                                          <p:spTgt spid="60"/>
                                        </p:tgtEl>
                                      </p:cBhvr>
                                    </p:animEffect>
                                  </p:childTnLst>
                                </p:cTn>
                              </p:par>
                              <p:par>
                                <p:cTn id="41" presetID="22" presetClass="entr" presetSubtype="1"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up)">
                                      <p:cBhvr>
                                        <p:cTn id="43" dur="2000"/>
                                        <p:tgtEl>
                                          <p:spTgt spid="67"/>
                                        </p:tgtEl>
                                      </p:cBhvr>
                                    </p:animEffect>
                                  </p:childTnLst>
                                </p:cTn>
                              </p:par>
                              <p:par>
                                <p:cTn id="44" presetID="22" presetClass="entr" presetSubtype="1"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up)">
                                      <p:cBhvr>
                                        <p:cTn id="46" dur="2000"/>
                                        <p:tgtEl>
                                          <p:spTgt spid="70"/>
                                        </p:tgtEl>
                                      </p:cBhvr>
                                    </p:animEffect>
                                  </p:childTnLst>
                                </p:cTn>
                              </p:par>
                              <p:par>
                                <p:cTn id="47" presetID="22" presetClass="entr" presetSubtype="1"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ipe(up)">
                                      <p:cBhvr>
                                        <p:cTn id="49"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6056-4C2C-9D4A-9F67-4799248FFC9E}"/>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My needs and my wants</a:t>
            </a:r>
            <a:endParaRPr lang="en-US" dirty="0"/>
          </a:p>
        </p:txBody>
      </p:sp>
      <p:sp>
        <p:nvSpPr>
          <p:cNvPr id="27" name="Rectangle 26">
            <a:extLst>
              <a:ext uri="{FF2B5EF4-FFF2-40B4-BE49-F238E27FC236}">
                <a16:creationId xmlns:a16="http://schemas.microsoft.com/office/drawing/2014/main" id="{C3681DFD-F782-2D4E-800D-2EF40B5D7B82}"/>
              </a:ext>
              <a:ext uri="{C183D7F6-B498-43B3-948B-1728B52AA6E4}">
                <adec:decorative xmlns:adec="http://schemas.microsoft.com/office/drawing/2017/decorative" val="1"/>
              </a:ext>
            </a:extLst>
          </p:cNvPr>
          <p:cNvSpPr/>
          <p:nvPr/>
        </p:nvSpPr>
        <p:spPr>
          <a:xfrm>
            <a:off x="846138" y="1578390"/>
            <a:ext cx="3581400" cy="423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A4BF6208-B3B8-9847-A644-50A26C67691E}"/>
              </a:ext>
            </a:extLst>
          </p:cNvPr>
          <p:cNvSpPr txBox="1"/>
          <p:nvPr/>
        </p:nvSpPr>
        <p:spPr>
          <a:xfrm>
            <a:off x="1430338" y="1503961"/>
            <a:ext cx="2463800" cy="423834"/>
          </a:xfrm>
          <a:prstGeom prst="rect">
            <a:avLst/>
          </a:prstGeom>
          <a:noFill/>
        </p:spPr>
        <p:txBody>
          <a:bodyPr wrap="square" lIns="0" tIns="0" rIns="0" bIns="0" rtlCol="0">
            <a:spAutoFit/>
          </a:bodyPr>
          <a:lstStyle/>
          <a:p>
            <a:pPr algn="ctr">
              <a:lnSpc>
                <a:spcPts val="3800"/>
              </a:lnSpc>
            </a:pPr>
            <a:r>
              <a:rPr lang="en-US" sz="2000" dirty="0">
                <a:solidFill>
                  <a:schemeClr val="bg1"/>
                </a:solidFill>
              </a:rPr>
              <a:t>Needs (Essentials)</a:t>
            </a:r>
            <a:endParaRPr lang="en-US" sz="2000" dirty="0">
              <a:solidFill>
                <a:schemeClr val="bg1"/>
              </a:solidFill>
              <a:latin typeface="Arial" panose="020B0604020202020204" pitchFamily="34" charset="0"/>
              <a:cs typeface="Arial" panose="020B0604020202020204" pitchFamily="34" charset="0"/>
            </a:endParaRPr>
          </a:p>
        </p:txBody>
      </p:sp>
      <p:pic>
        <p:nvPicPr>
          <p:cNvPr id="29" name="Picture 28" descr="A bottle of water - this is a need">
            <a:extLst>
              <a:ext uri="{FF2B5EF4-FFF2-40B4-BE49-F238E27FC236}">
                <a16:creationId xmlns:a16="http://schemas.microsoft.com/office/drawing/2014/main" id="{C9A95EC1-261B-E745-AB83-B49813581772}"/>
              </a:ext>
            </a:extLst>
          </p:cNvPr>
          <p:cNvPicPr>
            <a:picLocks noChangeAspect="1"/>
          </p:cNvPicPr>
          <p:nvPr/>
        </p:nvPicPr>
        <p:blipFill>
          <a:blip r:embed="rId3"/>
          <a:stretch>
            <a:fillRect/>
          </a:stretch>
        </p:blipFill>
        <p:spPr>
          <a:xfrm rot="20768041">
            <a:off x="1404896" y="2246746"/>
            <a:ext cx="475364" cy="1329950"/>
          </a:xfrm>
          <a:prstGeom prst="rect">
            <a:avLst/>
          </a:prstGeom>
        </p:spPr>
      </p:pic>
      <p:pic>
        <p:nvPicPr>
          <p:cNvPr id="31" name="Picture 30" descr="A house - this is a need">
            <a:extLst>
              <a:ext uri="{FF2B5EF4-FFF2-40B4-BE49-F238E27FC236}">
                <a16:creationId xmlns:a16="http://schemas.microsoft.com/office/drawing/2014/main" id="{6AE90187-236C-C240-88C2-FF75BCF74565}"/>
              </a:ext>
            </a:extLst>
          </p:cNvPr>
          <p:cNvPicPr>
            <a:picLocks noChangeAspect="1"/>
          </p:cNvPicPr>
          <p:nvPr/>
        </p:nvPicPr>
        <p:blipFill>
          <a:blip r:embed="rId4"/>
          <a:stretch>
            <a:fillRect/>
          </a:stretch>
        </p:blipFill>
        <p:spPr>
          <a:xfrm>
            <a:off x="2818226" y="2378598"/>
            <a:ext cx="1118871" cy="881535"/>
          </a:xfrm>
          <a:prstGeom prst="rect">
            <a:avLst/>
          </a:prstGeom>
        </p:spPr>
      </p:pic>
      <p:pic>
        <p:nvPicPr>
          <p:cNvPr id="34" name="Picture 33" descr="A toothbrush - this is a need">
            <a:extLst>
              <a:ext uri="{FF2B5EF4-FFF2-40B4-BE49-F238E27FC236}">
                <a16:creationId xmlns:a16="http://schemas.microsoft.com/office/drawing/2014/main" id="{6ED3D2CD-A258-4E4D-8729-52EC63E6F5C1}"/>
              </a:ext>
            </a:extLst>
          </p:cNvPr>
          <p:cNvPicPr>
            <a:picLocks noChangeAspect="1"/>
          </p:cNvPicPr>
          <p:nvPr/>
        </p:nvPicPr>
        <p:blipFill>
          <a:blip r:embed="rId5"/>
          <a:stretch>
            <a:fillRect/>
          </a:stretch>
        </p:blipFill>
        <p:spPr>
          <a:xfrm rot="20627776">
            <a:off x="2400863" y="3642096"/>
            <a:ext cx="1391105" cy="260299"/>
          </a:xfrm>
          <a:prstGeom prst="rect">
            <a:avLst/>
          </a:prstGeom>
        </p:spPr>
      </p:pic>
      <p:grpSp>
        <p:nvGrpSpPr>
          <p:cNvPr id="35" name="Group 34" descr="Food items - this is a need">
            <a:extLst>
              <a:ext uri="{FF2B5EF4-FFF2-40B4-BE49-F238E27FC236}">
                <a16:creationId xmlns:a16="http://schemas.microsoft.com/office/drawing/2014/main" id="{244BCC60-3BA8-964A-AB4E-5D8ED76A05FE}"/>
              </a:ext>
            </a:extLst>
          </p:cNvPr>
          <p:cNvGrpSpPr/>
          <p:nvPr/>
        </p:nvGrpSpPr>
        <p:grpSpPr>
          <a:xfrm>
            <a:off x="884456" y="3764062"/>
            <a:ext cx="1423356" cy="1158799"/>
            <a:chOff x="6168943" y="1540362"/>
            <a:chExt cx="1423356" cy="1158799"/>
          </a:xfrm>
        </p:grpSpPr>
        <p:pic>
          <p:nvPicPr>
            <p:cNvPr id="36" name="Picture 35">
              <a:extLst>
                <a:ext uri="{FF2B5EF4-FFF2-40B4-BE49-F238E27FC236}">
                  <a16:creationId xmlns:a16="http://schemas.microsoft.com/office/drawing/2014/main" id="{62167FD7-6E38-9040-94BA-E6DAEBF9235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68943" y="1540362"/>
              <a:ext cx="898864" cy="840664"/>
            </a:xfrm>
            <a:prstGeom prst="rect">
              <a:avLst/>
            </a:prstGeom>
          </p:spPr>
        </p:pic>
        <p:pic>
          <p:nvPicPr>
            <p:cNvPr id="37" name="Picture 36">
              <a:extLst>
                <a:ext uri="{FF2B5EF4-FFF2-40B4-BE49-F238E27FC236}">
                  <a16:creationId xmlns:a16="http://schemas.microsoft.com/office/drawing/2014/main" id="{A786C0A2-A666-4843-AE0B-18E3C7DF9F6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56703" y="1767740"/>
              <a:ext cx="835596" cy="931421"/>
            </a:xfrm>
            <a:prstGeom prst="rect">
              <a:avLst/>
            </a:prstGeom>
          </p:spPr>
        </p:pic>
      </p:grpSp>
      <p:pic>
        <p:nvPicPr>
          <p:cNvPr id="38" name="Picture 37" descr="A jumper - this is a need">
            <a:extLst>
              <a:ext uri="{FF2B5EF4-FFF2-40B4-BE49-F238E27FC236}">
                <a16:creationId xmlns:a16="http://schemas.microsoft.com/office/drawing/2014/main" id="{73AFADEB-8CDE-2C43-AD5F-B4D0C4DD3640}"/>
              </a:ext>
            </a:extLst>
          </p:cNvPr>
          <p:cNvPicPr>
            <a:picLocks noChangeAspect="1"/>
          </p:cNvPicPr>
          <p:nvPr/>
        </p:nvPicPr>
        <p:blipFill>
          <a:blip r:embed="rId8"/>
          <a:srcRect/>
          <a:stretch/>
        </p:blipFill>
        <p:spPr>
          <a:xfrm>
            <a:off x="2494556" y="4253045"/>
            <a:ext cx="1803270" cy="932390"/>
          </a:xfrm>
          <a:prstGeom prst="rect">
            <a:avLst/>
          </a:prstGeom>
        </p:spPr>
      </p:pic>
      <p:grpSp>
        <p:nvGrpSpPr>
          <p:cNvPr id="39" name="Group 38" descr="A pair of shoes - this is a need">
            <a:extLst>
              <a:ext uri="{FF2B5EF4-FFF2-40B4-BE49-F238E27FC236}">
                <a16:creationId xmlns:a16="http://schemas.microsoft.com/office/drawing/2014/main" id="{9106CDC3-4C90-B545-9505-F376001DEA8A}"/>
              </a:ext>
            </a:extLst>
          </p:cNvPr>
          <p:cNvGrpSpPr/>
          <p:nvPr/>
        </p:nvGrpSpPr>
        <p:grpSpPr>
          <a:xfrm>
            <a:off x="992093" y="5096890"/>
            <a:ext cx="1122751" cy="1252432"/>
            <a:chOff x="7633018" y="3083646"/>
            <a:chExt cx="1204646" cy="1343786"/>
          </a:xfrm>
        </p:grpSpPr>
        <p:pic>
          <p:nvPicPr>
            <p:cNvPr id="40" name="Picture 39">
              <a:extLst>
                <a:ext uri="{FF2B5EF4-FFF2-40B4-BE49-F238E27FC236}">
                  <a16:creationId xmlns:a16="http://schemas.microsoft.com/office/drawing/2014/main" id="{6FFB9778-22C8-1D4D-95F6-0EB1E9BAAD9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21291173">
              <a:off x="8203104" y="3083646"/>
              <a:ext cx="634560" cy="1215603"/>
            </a:xfrm>
            <a:prstGeom prst="rect">
              <a:avLst/>
            </a:prstGeom>
          </p:spPr>
        </p:pic>
        <p:pic>
          <p:nvPicPr>
            <p:cNvPr id="41" name="Picture 40">
              <a:extLst>
                <a:ext uri="{FF2B5EF4-FFF2-40B4-BE49-F238E27FC236}">
                  <a16:creationId xmlns:a16="http://schemas.microsoft.com/office/drawing/2014/main" id="{5ADFA985-C3E5-8747-AFBE-05D4EDEF7A4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19618838" flipH="1">
              <a:off x="7633018" y="3211829"/>
              <a:ext cx="634560" cy="1215603"/>
            </a:xfrm>
            <a:prstGeom prst="rect">
              <a:avLst/>
            </a:prstGeom>
          </p:spPr>
        </p:pic>
      </p:grpSp>
      <p:pic>
        <p:nvPicPr>
          <p:cNvPr id="42" name="Picture 41" descr="A bed - this is a need">
            <a:extLst>
              <a:ext uri="{FF2B5EF4-FFF2-40B4-BE49-F238E27FC236}">
                <a16:creationId xmlns:a16="http://schemas.microsoft.com/office/drawing/2014/main" id="{E1F6A537-0141-BC47-8C5C-0145AF3EDD33}"/>
              </a:ext>
            </a:extLst>
          </p:cNvPr>
          <p:cNvPicPr>
            <a:picLocks noChangeAspect="1"/>
          </p:cNvPicPr>
          <p:nvPr/>
        </p:nvPicPr>
        <p:blipFill>
          <a:blip r:embed="rId10"/>
          <a:stretch>
            <a:fillRect/>
          </a:stretch>
        </p:blipFill>
        <p:spPr>
          <a:xfrm>
            <a:off x="2662238" y="5498885"/>
            <a:ext cx="1140116" cy="679463"/>
          </a:xfrm>
          <a:prstGeom prst="rect">
            <a:avLst/>
          </a:prstGeom>
        </p:spPr>
      </p:pic>
      <p:sp>
        <p:nvSpPr>
          <p:cNvPr id="43" name="Rectangle 42">
            <a:extLst>
              <a:ext uri="{FF2B5EF4-FFF2-40B4-BE49-F238E27FC236}">
                <a16:creationId xmlns:a16="http://schemas.microsoft.com/office/drawing/2014/main" id="{88F6C37D-0423-D343-A6EE-1472154F2EE0}"/>
              </a:ext>
              <a:ext uri="{C183D7F6-B498-43B3-948B-1728B52AA6E4}">
                <adec:decorative xmlns:adec="http://schemas.microsoft.com/office/drawing/2017/decorative" val="1"/>
              </a:ext>
            </a:extLst>
          </p:cNvPr>
          <p:cNvSpPr/>
          <p:nvPr/>
        </p:nvSpPr>
        <p:spPr>
          <a:xfrm>
            <a:off x="5392738" y="1578390"/>
            <a:ext cx="3581400" cy="423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D502788D-F74B-7448-AE94-A13CB776DE01}"/>
              </a:ext>
            </a:extLst>
          </p:cNvPr>
          <p:cNvSpPr txBox="1"/>
          <p:nvPr/>
        </p:nvSpPr>
        <p:spPr>
          <a:xfrm>
            <a:off x="5976938" y="1503961"/>
            <a:ext cx="2463800" cy="423834"/>
          </a:xfrm>
          <a:prstGeom prst="rect">
            <a:avLst/>
          </a:prstGeom>
          <a:noFill/>
        </p:spPr>
        <p:txBody>
          <a:bodyPr wrap="square" lIns="0" tIns="0" rIns="0" bIns="0" rtlCol="0">
            <a:spAutoFit/>
          </a:bodyPr>
          <a:lstStyle/>
          <a:p>
            <a:pPr algn="ctr">
              <a:lnSpc>
                <a:spcPts val="3800"/>
              </a:lnSpc>
            </a:pPr>
            <a:r>
              <a:rPr lang="en-US" sz="2000" dirty="0">
                <a:solidFill>
                  <a:schemeClr val="bg1"/>
                </a:solidFill>
              </a:rPr>
              <a:t>Wants (Not Essential)</a:t>
            </a:r>
            <a:endParaRPr lang="en-US" sz="2000" dirty="0">
              <a:solidFill>
                <a:schemeClr val="bg1"/>
              </a:solidFill>
              <a:latin typeface="Arial" panose="020B0604020202020204" pitchFamily="34" charset="0"/>
              <a:cs typeface="Arial" panose="020B0604020202020204" pitchFamily="34" charset="0"/>
            </a:endParaRPr>
          </a:p>
        </p:txBody>
      </p:sp>
      <p:grpSp>
        <p:nvGrpSpPr>
          <p:cNvPr id="45" name="Group 44" descr="Confectionery - this is a want">
            <a:extLst>
              <a:ext uri="{FF2B5EF4-FFF2-40B4-BE49-F238E27FC236}">
                <a16:creationId xmlns:a16="http://schemas.microsoft.com/office/drawing/2014/main" id="{AAEC28E2-0368-DE41-87CC-329652CD0E73}"/>
              </a:ext>
            </a:extLst>
          </p:cNvPr>
          <p:cNvGrpSpPr/>
          <p:nvPr/>
        </p:nvGrpSpPr>
        <p:grpSpPr>
          <a:xfrm>
            <a:off x="5903235" y="2371217"/>
            <a:ext cx="1280203" cy="1219360"/>
            <a:chOff x="2408439" y="3028408"/>
            <a:chExt cx="1280203" cy="1219360"/>
          </a:xfrm>
        </p:grpSpPr>
        <p:pic>
          <p:nvPicPr>
            <p:cNvPr id="46" name="Picture 45">
              <a:extLst>
                <a:ext uri="{FF2B5EF4-FFF2-40B4-BE49-F238E27FC236}">
                  <a16:creationId xmlns:a16="http://schemas.microsoft.com/office/drawing/2014/main" id="{4846D613-FDDA-4347-91C2-ED6CD252F011}"/>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408439" y="3028408"/>
              <a:ext cx="581697" cy="969495"/>
            </a:xfrm>
            <a:prstGeom prst="rect">
              <a:avLst/>
            </a:prstGeom>
          </p:spPr>
        </p:pic>
        <p:pic>
          <p:nvPicPr>
            <p:cNvPr id="49" name="Picture 48">
              <a:extLst>
                <a:ext uri="{FF2B5EF4-FFF2-40B4-BE49-F238E27FC236}">
                  <a16:creationId xmlns:a16="http://schemas.microsoft.com/office/drawing/2014/main" id="{C0BC01DD-122E-F645-933A-F165A9964B2A}"/>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849648" y="3748039"/>
              <a:ext cx="838994" cy="499729"/>
            </a:xfrm>
            <a:prstGeom prst="rect">
              <a:avLst/>
            </a:prstGeom>
          </p:spPr>
        </p:pic>
      </p:grpSp>
      <p:pic>
        <p:nvPicPr>
          <p:cNvPr id="51" name="Picture 50" descr="A mobile phone - this is a want">
            <a:extLst>
              <a:ext uri="{FF2B5EF4-FFF2-40B4-BE49-F238E27FC236}">
                <a16:creationId xmlns:a16="http://schemas.microsoft.com/office/drawing/2014/main" id="{B94FE61D-30DA-A544-91AF-18424E04AFE7}"/>
              </a:ext>
            </a:extLst>
          </p:cNvPr>
          <p:cNvPicPr>
            <a:picLocks noChangeAspect="1"/>
          </p:cNvPicPr>
          <p:nvPr/>
        </p:nvPicPr>
        <p:blipFill>
          <a:blip r:embed="rId13"/>
          <a:stretch>
            <a:fillRect/>
          </a:stretch>
        </p:blipFill>
        <p:spPr>
          <a:xfrm rot="851848">
            <a:off x="7744888" y="2374053"/>
            <a:ext cx="541597" cy="1047943"/>
          </a:xfrm>
          <a:prstGeom prst="rect">
            <a:avLst/>
          </a:prstGeom>
        </p:spPr>
      </p:pic>
      <p:pic>
        <p:nvPicPr>
          <p:cNvPr id="52" name="Picture 51" descr="A comic - this is a want">
            <a:extLst>
              <a:ext uri="{FF2B5EF4-FFF2-40B4-BE49-F238E27FC236}">
                <a16:creationId xmlns:a16="http://schemas.microsoft.com/office/drawing/2014/main" id="{BE097425-DF4C-F04D-8A28-1A040FDCBF86}"/>
              </a:ext>
            </a:extLst>
          </p:cNvPr>
          <p:cNvPicPr>
            <a:picLocks noChangeAspect="1"/>
          </p:cNvPicPr>
          <p:nvPr/>
        </p:nvPicPr>
        <p:blipFill>
          <a:blip r:embed="rId14"/>
          <a:stretch>
            <a:fillRect/>
          </a:stretch>
        </p:blipFill>
        <p:spPr>
          <a:xfrm rot="20767242">
            <a:off x="5531588" y="3841571"/>
            <a:ext cx="979712" cy="1276928"/>
          </a:xfrm>
          <a:prstGeom prst="rect">
            <a:avLst/>
          </a:prstGeom>
        </p:spPr>
      </p:pic>
      <p:pic>
        <p:nvPicPr>
          <p:cNvPr id="53" name="Picture 52" descr="Ice cream cone - this is a want">
            <a:extLst>
              <a:ext uri="{FF2B5EF4-FFF2-40B4-BE49-F238E27FC236}">
                <a16:creationId xmlns:a16="http://schemas.microsoft.com/office/drawing/2014/main" id="{019407BD-F3D4-E040-876C-08EFE33E7F18}"/>
              </a:ext>
            </a:extLst>
          </p:cNvPr>
          <p:cNvPicPr>
            <a:picLocks noChangeAspect="1"/>
          </p:cNvPicPr>
          <p:nvPr/>
        </p:nvPicPr>
        <p:blipFill>
          <a:blip r:embed="rId15"/>
          <a:stretch>
            <a:fillRect/>
          </a:stretch>
        </p:blipFill>
        <p:spPr>
          <a:xfrm rot="20673014">
            <a:off x="7013268" y="3849986"/>
            <a:ext cx="486184" cy="1326589"/>
          </a:xfrm>
          <a:prstGeom prst="rect">
            <a:avLst/>
          </a:prstGeom>
        </p:spPr>
      </p:pic>
      <p:pic>
        <p:nvPicPr>
          <p:cNvPr id="54" name="Picture 53" descr="A computer game controller - this is a want">
            <a:extLst>
              <a:ext uri="{FF2B5EF4-FFF2-40B4-BE49-F238E27FC236}">
                <a16:creationId xmlns:a16="http://schemas.microsoft.com/office/drawing/2014/main" id="{A6793F32-1191-FE47-BD09-3FD32BD018E7}"/>
              </a:ext>
            </a:extLst>
          </p:cNvPr>
          <p:cNvPicPr>
            <a:picLocks noChangeAspect="1"/>
          </p:cNvPicPr>
          <p:nvPr/>
        </p:nvPicPr>
        <p:blipFill>
          <a:blip r:embed="rId16"/>
          <a:stretch>
            <a:fillRect/>
          </a:stretch>
        </p:blipFill>
        <p:spPr>
          <a:xfrm>
            <a:off x="7848269" y="4175546"/>
            <a:ext cx="1125869" cy="695889"/>
          </a:xfrm>
          <a:prstGeom prst="rect">
            <a:avLst/>
          </a:prstGeom>
        </p:spPr>
      </p:pic>
      <p:pic>
        <p:nvPicPr>
          <p:cNvPr id="69" name="Picture 68" descr="A football - this is a want">
            <a:extLst>
              <a:ext uri="{FF2B5EF4-FFF2-40B4-BE49-F238E27FC236}">
                <a16:creationId xmlns:a16="http://schemas.microsoft.com/office/drawing/2014/main" id="{CC6B8774-0985-6047-880D-BE69383C362F}"/>
              </a:ext>
            </a:extLst>
          </p:cNvPr>
          <p:cNvPicPr>
            <a:picLocks noChangeAspect="1"/>
          </p:cNvPicPr>
          <p:nvPr/>
        </p:nvPicPr>
        <p:blipFill>
          <a:blip r:embed="rId17"/>
          <a:stretch>
            <a:fillRect/>
          </a:stretch>
        </p:blipFill>
        <p:spPr>
          <a:xfrm>
            <a:off x="6122943" y="5509153"/>
            <a:ext cx="798646" cy="798646"/>
          </a:xfrm>
          <a:prstGeom prst="rect">
            <a:avLst/>
          </a:prstGeom>
        </p:spPr>
      </p:pic>
      <p:pic>
        <p:nvPicPr>
          <p:cNvPr id="70" name="Picture 69" descr="A car - this is a want">
            <a:extLst>
              <a:ext uri="{FF2B5EF4-FFF2-40B4-BE49-F238E27FC236}">
                <a16:creationId xmlns:a16="http://schemas.microsoft.com/office/drawing/2014/main" id="{42E3073B-4840-F540-8410-A8EBEFA35AD9}"/>
              </a:ext>
            </a:extLst>
          </p:cNvPr>
          <p:cNvPicPr>
            <a:picLocks noChangeAspect="1"/>
          </p:cNvPicPr>
          <p:nvPr/>
        </p:nvPicPr>
        <p:blipFill>
          <a:blip r:embed="rId18"/>
          <a:stretch>
            <a:fillRect/>
          </a:stretch>
        </p:blipFill>
        <p:spPr>
          <a:xfrm>
            <a:off x="7281006" y="5467153"/>
            <a:ext cx="1510550" cy="721027"/>
          </a:xfrm>
          <a:prstGeom prst="rect">
            <a:avLst/>
          </a:prstGeom>
        </p:spPr>
      </p:pic>
    </p:spTree>
    <p:extLst>
      <p:ext uri="{BB962C8B-B14F-4D97-AF65-F5344CB8AC3E}">
        <p14:creationId xmlns:p14="http://schemas.microsoft.com/office/powerpoint/2010/main" val="357578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fltVal val="0"/>
                                          </p:val>
                                        </p:tav>
                                        <p:tav tm="100000">
                                          <p:val>
                                            <p:strVal val="#ppt_w"/>
                                          </p:val>
                                        </p:tav>
                                      </p:tavLst>
                                    </p:anim>
                                    <p:anim calcmode="lin" valueType="num">
                                      <p:cBhvr>
                                        <p:cTn id="20" dur="1000" fill="hold"/>
                                        <p:tgtEl>
                                          <p:spTgt spid="35"/>
                                        </p:tgtEl>
                                        <p:attrNameLst>
                                          <p:attrName>ppt_h</p:attrName>
                                        </p:attrNameLst>
                                      </p:cBhvr>
                                      <p:tavLst>
                                        <p:tav tm="0">
                                          <p:val>
                                            <p:fltVal val="0"/>
                                          </p:val>
                                        </p:tav>
                                        <p:tav tm="100000">
                                          <p:val>
                                            <p:strVal val="#ppt_h"/>
                                          </p:val>
                                        </p:tav>
                                      </p:tavLst>
                                    </p:anim>
                                    <p:anim calcmode="lin" valueType="num">
                                      <p:cBhvr>
                                        <p:cTn id="21" dur="1000" fill="hold"/>
                                        <p:tgtEl>
                                          <p:spTgt spid="35"/>
                                        </p:tgtEl>
                                        <p:attrNameLst>
                                          <p:attrName>style.rotation</p:attrName>
                                        </p:attrNameLst>
                                      </p:cBhvr>
                                      <p:tavLst>
                                        <p:tav tm="0">
                                          <p:val>
                                            <p:fltVal val="90"/>
                                          </p:val>
                                        </p:tav>
                                        <p:tav tm="100000">
                                          <p:val>
                                            <p:fltVal val="0"/>
                                          </p:val>
                                        </p:tav>
                                      </p:tavLst>
                                    </p:anim>
                                    <p:animEffect transition="in" filter="fade">
                                      <p:cBhvr>
                                        <p:cTn id="22" dur="1000"/>
                                        <p:tgtEl>
                                          <p:spTgt spid="35"/>
                                        </p:tgtEl>
                                      </p:cBhvr>
                                    </p:animEffect>
                                  </p:childTnLst>
                                </p:cTn>
                              </p:par>
                              <p:par>
                                <p:cTn id="23" presetID="3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style.rotation</p:attrName>
                                        </p:attrNameLst>
                                      </p:cBhvr>
                                      <p:tavLst>
                                        <p:tav tm="0">
                                          <p:val>
                                            <p:fltVal val="90"/>
                                          </p:val>
                                        </p:tav>
                                        <p:tav tm="100000">
                                          <p:val>
                                            <p:fltVal val="0"/>
                                          </p:val>
                                        </p:tav>
                                      </p:tavLst>
                                    </p:anim>
                                    <p:animEffect transition="in" filter="fade">
                                      <p:cBhvr>
                                        <p:cTn id="28" dur="1000"/>
                                        <p:tgtEl>
                                          <p:spTgt spid="34"/>
                                        </p:tgtEl>
                                      </p:cBhvr>
                                    </p:animEffect>
                                  </p:childTnLst>
                                </p:cTn>
                              </p:par>
                              <p:par>
                                <p:cTn id="29" presetID="3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 calcmode="lin" valueType="num">
                                      <p:cBhvr>
                                        <p:cTn id="33" dur="1000" fill="hold"/>
                                        <p:tgtEl>
                                          <p:spTgt spid="38"/>
                                        </p:tgtEl>
                                        <p:attrNameLst>
                                          <p:attrName>style.rotation</p:attrName>
                                        </p:attrNameLst>
                                      </p:cBhvr>
                                      <p:tavLst>
                                        <p:tav tm="0">
                                          <p:val>
                                            <p:fltVal val="90"/>
                                          </p:val>
                                        </p:tav>
                                        <p:tav tm="100000">
                                          <p:val>
                                            <p:fltVal val="0"/>
                                          </p:val>
                                        </p:tav>
                                      </p:tavLst>
                                    </p:anim>
                                    <p:animEffect transition="in" filter="fade">
                                      <p:cBhvr>
                                        <p:cTn id="34" dur="1000"/>
                                        <p:tgtEl>
                                          <p:spTgt spid="38"/>
                                        </p:tgtEl>
                                      </p:cBhvr>
                                    </p:animEffect>
                                  </p:childTnLst>
                                </p:cTn>
                              </p:par>
                              <p:par>
                                <p:cTn id="35" presetID="3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style.rotation</p:attrName>
                                        </p:attrNameLst>
                                      </p:cBhvr>
                                      <p:tavLst>
                                        <p:tav tm="0">
                                          <p:val>
                                            <p:fltVal val="90"/>
                                          </p:val>
                                        </p:tav>
                                        <p:tav tm="100000">
                                          <p:val>
                                            <p:fltVal val="0"/>
                                          </p:val>
                                        </p:tav>
                                      </p:tavLst>
                                    </p:anim>
                                    <p:animEffect transition="in" filter="fade">
                                      <p:cBhvr>
                                        <p:cTn id="40" dur="1000"/>
                                        <p:tgtEl>
                                          <p:spTgt spid="39"/>
                                        </p:tgtEl>
                                      </p:cBhvr>
                                    </p:animEffect>
                                  </p:childTnLst>
                                </p:cTn>
                              </p:par>
                              <p:par>
                                <p:cTn id="41" presetID="3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1000" fill="hold"/>
                                        <p:tgtEl>
                                          <p:spTgt spid="42"/>
                                        </p:tgtEl>
                                        <p:attrNameLst>
                                          <p:attrName>ppt_w</p:attrName>
                                        </p:attrNameLst>
                                      </p:cBhvr>
                                      <p:tavLst>
                                        <p:tav tm="0">
                                          <p:val>
                                            <p:fltVal val="0"/>
                                          </p:val>
                                        </p:tav>
                                        <p:tav tm="100000">
                                          <p:val>
                                            <p:strVal val="#ppt_w"/>
                                          </p:val>
                                        </p:tav>
                                      </p:tavLst>
                                    </p:anim>
                                    <p:anim calcmode="lin" valueType="num">
                                      <p:cBhvr>
                                        <p:cTn id="44" dur="1000" fill="hold"/>
                                        <p:tgtEl>
                                          <p:spTgt spid="42"/>
                                        </p:tgtEl>
                                        <p:attrNameLst>
                                          <p:attrName>ppt_h</p:attrName>
                                        </p:attrNameLst>
                                      </p:cBhvr>
                                      <p:tavLst>
                                        <p:tav tm="0">
                                          <p:val>
                                            <p:fltVal val="0"/>
                                          </p:val>
                                        </p:tav>
                                        <p:tav tm="100000">
                                          <p:val>
                                            <p:strVal val="#ppt_h"/>
                                          </p:val>
                                        </p:tav>
                                      </p:tavLst>
                                    </p:anim>
                                    <p:anim calcmode="lin" valueType="num">
                                      <p:cBhvr>
                                        <p:cTn id="45" dur="1000" fill="hold"/>
                                        <p:tgtEl>
                                          <p:spTgt spid="42"/>
                                        </p:tgtEl>
                                        <p:attrNameLst>
                                          <p:attrName>style.rotation</p:attrName>
                                        </p:attrNameLst>
                                      </p:cBhvr>
                                      <p:tavLst>
                                        <p:tav tm="0">
                                          <p:val>
                                            <p:fltVal val="90"/>
                                          </p:val>
                                        </p:tav>
                                        <p:tav tm="100000">
                                          <p:val>
                                            <p:fltVal val="0"/>
                                          </p:val>
                                        </p:tav>
                                      </p:tavLst>
                                    </p:anim>
                                    <p:animEffect transition="in" filter="fade">
                                      <p:cBhvr>
                                        <p:cTn id="46" dur="1000"/>
                                        <p:tgtEl>
                                          <p:spTgt spid="42"/>
                                        </p:tgtEl>
                                      </p:cBhvr>
                                    </p:animEffect>
                                  </p:childTnLst>
                                </p:cTn>
                              </p:par>
                              <p:par>
                                <p:cTn id="47" presetID="31"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1000" fill="hold"/>
                                        <p:tgtEl>
                                          <p:spTgt spid="45"/>
                                        </p:tgtEl>
                                        <p:attrNameLst>
                                          <p:attrName>ppt_w</p:attrName>
                                        </p:attrNameLst>
                                      </p:cBhvr>
                                      <p:tavLst>
                                        <p:tav tm="0">
                                          <p:val>
                                            <p:fltVal val="0"/>
                                          </p:val>
                                        </p:tav>
                                        <p:tav tm="100000">
                                          <p:val>
                                            <p:strVal val="#ppt_w"/>
                                          </p:val>
                                        </p:tav>
                                      </p:tavLst>
                                    </p:anim>
                                    <p:anim calcmode="lin" valueType="num">
                                      <p:cBhvr>
                                        <p:cTn id="50" dur="1000" fill="hold"/>
                                        <p:tgtEl>
                                          <p:spTgt spid="45"/>
                                        </p:tgtEl>
                                        <p:attrNameLst>
                                          <p:attrName>ppt_h</p:attrName>
                                        </p:attrNameLst>
                                      </p:cBhvr>
                                      <p:tavLst>
                                        <p:tav tm="0">
                                          <p:val>
                                            <p:fltVal val="0"/>
                                          </p:val>
                                        </p:tav>
                                        <p:tav tm="100000">
                                          <p:val>
                                            <p:strVal val="#ppt_h"/>
                                          </p:val>
                                        </p:tav>
                                      </p:tavLst>
                                    </p:anim>
                                    <p:anim calcmode="lin" valueType="num">
                                      <p:cBhvr>
                                        <p:cTn id="51" dur="1000" fill="hold"/>
                                        <p:tgtEl>
                                          <p:spTgt spid="45"/>
                                        </p:tgtEl>
                                        <p:attrNameLst>
                                          <p:attrName>style.rotation</p:attrName>
                                        </p:attrNameLst>
                                      </p:cBhvr>
                                      <p:tavLst>
                                        <p:tav tm="0">
                                          <p:val>
                                            <p:fltVal val="90"/>
                                          </p:val>
                                        </p:tav>
                                        <p:tav tm="100000">
                                          <p:val>
                                            <p:fltVal val="0"/>
                                          </p:val>
                                        </p:tav>
                                      </p:tavLst>
                                    </p:anim>
                                    <p:animEffect transition="in" filter="fade">
                                      <p:cBhvr>
                                        <p:cTn id="52" dur="1000"/>
                                        <p:tgtEl>
                                          <p:spTgt spid="45"/>
                                        </p:tgtEl>
                                      </p:cBhvr>
                                    </p:animEffect>
                                  </p:childTnLst>
                                </p:cTn>
                              </p:par>
                              <p:par>
                                <p:cTn id="53" presetID="3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1000" fill="hold"/>
                                        <p:tgtEl>
                                          <p:spTgt spid="51"/>
                                        </p:tgtEl>
                                        <p:attrNameLst>
                                          <p:attrName>ppt_w</p:attrName>
                                        </p:attrNameLst>
                                      </p:cBhvr>
                                      <p:tavLst>
                                        <p:tav tm="0">
                                          <p:val>
                                            <p:fltVal val="0"/>
                                          </p:val>
                                        </p:tav>
                                        <p:tav tm="100000">
                                          <p:val>
                                            <p:strVal val="#ppt_w"/>
                                          </p:val>
                                        </p:tav>
                                      </p:tavLst>
                                    </p:anim>
                                    <p:anim calcmode="lin" valueType="num">
                                      <p:cBhvr>
                                        <p:cTn id="56" dur="1000" fill="hold"/>
                                        <p:tgtEl>
                                          <p:spTgt spid="51"/>
                                        </p:tgtEl>
                                        <p:attrNameLst>
                                          <p:attrName>ppt_h</p:attrName>
                                        </p:attrNameLst>
                                      </p:cBhvr>
                                      <p:tavLst>
                                        <p:tav tm="0">
                                          <p:val>
                                            <p:fltVal val="0"/>
                                          </p:val>
                                        </p:tav>
                                        <p:tav tm="100000">
                                          <p:val>
                                            <p:strVal val="#ppt_h"/>
                                          </p:val>
                                        </p:tav>
                                      </p:tavLst>
                                    </p:anim>
                                    <p:anim calcmode="lin" valueType="num">
                                      <p:cBhvr>
                                        <p:cTn id="57" dur="1000" fill="hold"/>
                                        <p:tgtEl>
                                          <p:spTgt spid="51"/>
                                        </p:tgtEl>
                                        <p:attrNameLst>
                                          <p:attrName>style.rotation</p:attrName>
                                        </p:attrNameLst>
                                      </p:cBhvr>
                                      <p:tavLst>
                                        <p:tav tm="0">
                                          <p:val>
                                            <p:fltVal val="90"/>
                                          </p:val>
                                        </p:tav>
                                        <p:tav tm="100000">
                                          <p:val>
                                            <p:fltVal val="0"/>
                                          </p:val>
                                        </p:tav>
                                      </p:tavLst>
                                    </p:anim>
                                    <p:animEffect transition="in" filter="fade">
                                      <p:cBhvr>
                                        <p:cTn id="58" dur="1000"/>
                                        <p:tgtEl>
                                          <p:spTgt spid="51"/>
                                        </p:tgtEl>
                                      </p:cBhvr>
                                    </p:animEffect>
                                  </p:childTnLst>
                                </p:cTn>
                              </p:par>
                              <p:par>
                                <p:cTn id="59" presetID="3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1000" fill="hold"/>
                                        <p:tgtEl>
                                          <p:spTgt spid="52"/>
                                        </p:tgtEl>
                                        <p:attrNameLst>
                                          <p:attrName>ppt_w</p:attrName>
                                        </p:attrNameLst>
                                      </p:cBhvr>
                                      <p:tavLst>
                                        <p:tav tm="0">
                                          <p:val>
                                            <p:fltVal val="0"/>
                                          </p:val>
                                        </p:tav>
                                        <p:tav tm="100000">
                                          <p:val>
                                            <p:strVal val="#ppt_w"/>
                                          </p:val>
                                        </p:tav>
                                      </p:tavLst>
                                    </p:anim>
                                    <p:anim calcmode="lin" valueType="num">
                                      <p:cBhvr>
                                        <p:cTn id="62" dur="1000" fill="hold"/>
                                        <p:tgtEl>
                                          <p:spTgt spid="52"/>
                                        </p:tgtEl>
                                        <p:attrNameLst>
                                          <p:attrName>ppt_h</p:attrName>
                                        </p:attrNameLst>
                                      </p:cBhvr>
                                      <p:tavLst>
                                        <p:tav tm="0">
                                          <p:val>
                                            <p:fltVal val="0"/>
                                          </p:val>
                                        </p:tav>
                                        <p:tav tm="100000">
                                          <p:val>
                                            <p:strVal val="#ppt_h"/>
                                          </p:val>
                                        </p:tav>
                                      </p:tavLst>
                                    </p:anim>
                                    <p:anim calcmode="lin" valueType="num">
                                      <p:cBhvr>
                                        <p:cTn id="63" dur="1000" fill="hold"/>
                                        <p:tgtEl>
                                          <p:spTgt spid="52"/>
                                        </p:tgtEl>
                                        <p:attrNameLst>
                                          <p:attrName>style.rotation</p:attrName>
                                        </p:attrNameLst>
                                      </p:cBhvr>
                                      <p:tavLst>
                                        <p:tav tm="0">
                                          <p:val>
                                            <p:fltVal val="90"/>
                                          </p:val>
                                        </p:tav>
                                        <p:tav tm="100000">
                                          <p:val>
                                            <p:fltVal val="0"/>
                                          </p:val>
                                        </p:tav>
                                      </p:tavLst>
                                    </p:anim>
                                    <p:animEffect transition="in" filter="fade">
                                      <p:cBhvr>
                                        <p:cTn id="64" dur="1000"/>
                                        <p:tgtEl>
                                          <p:spTgt spid="52"/>
                                        </p:tgtEl>
                                      </p:cBhvr>
                                    </p:animEffect>
                                  </p:childTnLst>
                                </p:cTn>
                              </p:par>
                              <p:par>
                                <p:cTn id="65" presetID="3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1000" fill="hold"/>
                                        <p:tgtEl>
                                          <p:spTgt spid="53"/>
                                        </p:tgtEl>
                                        <p:attrNameLst>
                                          <p:attrName>ppt_w</p:attrName>
                                        </p:attrNameLst>
                                      </p:cBhvr>
                                      <p:tavLst>
                                        <p:tav tm="0">
                                          <p:val>
                                            <p:fltVal val="0"/>
                                          </p:val>
                                        </p:tav>
                                        <p:tav tm="100000">
                                          <p:val>
                                            <p:strVal val="#ppt_w"/>
                                          </p:val>
                                        </p:tav>
                                      </p:tavLst>
                                    </p:anim>
                                    <p:anim calcmode="lin" valueType="num">
                                      <p:cBhvr>
                                        <p:cTn id="68" dur="1000" fill="hold"/>
                                        <p:tgtEl>
                                          <p:spTgt spid="53"/>
                                        </p:tgtEl>
                                        <p:attrNameLst>
                                          <p:attrName>ppt_h</p:attrName>
                                        </p:attrNameLst>
                                      </p:cBhvr>
                                      <p:tavLst>
                                        <p:tav tm="0">
                                          <p:val>
                                            <p:fltVal val="0"/>
                                          </p:val>
                                        </p:tav>
                                        <p:tav tm="100000">
                                          <p:val>
                                            <p:strVal val="#ppt_h"/>
                                          </p:val>
                                        </p:tav>
                                      </p:tavLst>
                                    </p:anim>
                                    <p:anim calcmode="lin" valueType="num">
                                      <p:cBhvr>
                                        <p:cTn id="69" dur="1000" fill="hold"/>
                                        <p:tgtEl>
                                          <p:spTgt spid="53"/>
                                        </p:tgtEl>
                                        <p:attrNameLst>
                                          <p:attrName>style.rotation</p:attrName>
                                        </p:attrNameLst>
                                      </p:cBhvr>
                                      <p:tavLst>
                                        <p:tav tm="0">
                                          <p:val>
                                            <p:fltVal val="90"/>
                                          </p:val>
                                        </p:tav>
                                        <p:tav tm="100000">
                                          <p:val>
                                            <p:fltVal val="0"/>
                                          </p:val>
                                        </p:tav>
                                      </p:tavLst>
                                    </p:anim>
                                    <p:animEffect transition="in" filter="fade">
                                      <p:cBhvr>
                                        <p:cTn id="70" dur="1000"/>
                                        <p:tgtEl>
                                          <p:spTgt spid="53"/>
                                        </p:tgtEl>
                                      </p:cBhvr>
                                    </p:animEffect>
                                  </p:childTnLst>
                                </p:cTn>
                              </p:par>
                              <p:par>
                                <p:cTn id="71" presetID="31"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1000" fill="hold"/>
                                        <p:tgtEl>
                                          <p:spTgt spid="54"/>
                                        </p:tgtEl>
                                        <p:attrNameLst>
                                          <p:attrName>ppt_w</p:attrName>
                                        </p:attrNameLst>
                                      </p:cBhvr>
                                      <p:tavLst>
                                        <p:tav tm="0">
                                          <p:val>
                                            <p:fltVal val="0"/>
                                          </p:val>
                                        </p:tav>
                                        <p:tav tm="100000">
                                          <p:val>
                                            <p:strVal val="#ppt_w"/>
                                          </p:val>
                                        </p:tav>
                                      </p:tavLst>
                                    </p:anim>
                                    <p:anim calcmode="lin" valueType="num">
                                      <p:cBhvr>
                                        <p:cTn id="74" dur="1000" fill="hold"/>
                                        <p:tgtEl>
                                          <p:spTgt spid="54"/>
                                        </p:tgtEl>
                                        <p:attrNameLst>
                                          <p:attrName>ppt_h</p:attrName>
                                        </p:attrNameLst>
                                      </p:cBhvr>
                                      <p:tavLst>
                                        <p:tav tm="0">
                                          <p:val>
                                            <p:fltVal val="0"/>
                                          </p:val>
                                        </p:tav>
                                        <p:tav tm="100000">
                                          <p:val>
                                            <p:strVal val="#ppt_h"/>
                                          </p:val>
                                        </p:tav>
                                      </p:tavLst>
                                    </p:anim>
                                    <p:anim calcmode="lin" valueType="num">
                                      <p:cBhvr>
                                        <p:cTn id="75" dur="1000" fill="hold"/>
                                        <p:tgtEl>
                                          <p:spTgt spid="54"/>
                                        </p:tgtEl>
                                        <p:attrNameLst>
                                          <p:attrName>style.rotation</p:attrName>
                                        </p:attrNameLst>
                                      </p:cBhvr>
                                      <p:tavLst>
                                        <p:tav tm="0">
                                          <p:val>
                                            <p:fltVal val="90"/>
                                          </p:val>
                                        </p:tav>
                                        <p:tav tm="100000">
                                          <p:val>
                                            <p:fltVal val="0"/>
                                          </p:val>
                                        </p:tav>
                                      </p:tavLst>
                                    </p:anim>
                                    <p:animEffect transition="in" filter="fade">
                                      <p:cBhvr>
                                        <p:cTn id="76" dur="1000"/>
                                        <p:tgtEl>
                                          <p:spTgt spid="54"/>
                                        </p:tgtEl>
                                      </p:cBhvr>
                                    </p:animEffect>
                                  </p:childTnLst>
                                </p:cTn>
                              </p:par>
                              <p:par>
                                <p:cTn id="77" presetID="31" presetClass="entr" presetSubtype="0"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p:cTn id="79" dur="1000" fill="hold"/>
                                        <p:tgtEl>
                                          <p:spTgt spid="69"/>
                                        </p:tgtEl>
                                        <p:attrNameLst>
                                          <p:attrName>ppt_w</p:attrName>
                                        </p:attrNameLst>
                                      </p:cBhvr>
                                      <p:tavLst>
                                        <p:tav tm="0">
                                          <p:val>
                                            <p:fltVal val="0"/>
                                          </p:val>
                                        </p:tav>
                                        <p:tav tm="100000">
                                          <p:val>
                                            <p:strVal val="#ppt_w"/>
                                          </p:val>
                                        </p:tav>
                                      </p:tavLst>
                                    </p:anim>
                                    <p:anim calcmode="lin" valueType="num">
                                      <p:cBhvr>
                                        <p:cTn id="80" dur="1000" fill="hold"/>
                                        <p:tgtEl>
                                          <p:spTgt spid="69"/>
                                        </p:tgtEl>
                                        <p:attrNameLst>
                                          <p:attrName>ppt_h</p:attrName>
                                        </p:attrNameLst>
                                      </p:cBhvr>
                                      <p:tavLst>
                                        <p:tav tm="0">
                                          <p:val>
                                            <p:fltVal val="0"/>
                                          </p:val>
                                        </p:tav>
                                        <p:tav tm="100000">
                                          <p:val>
                                            <p:strVal val="#ppt_h"/>
                                          </p:val>
                                        </p:tav>
                                      </p:tavLst>
                                    </p:anim>
                                    <p:anim calcmode="lin" valueType="num">
                                      <p:cBhvr>
                                        <p:cTn id="81" dur="1000" fill="hold"/>
                                        <p:tgtEl>
                                          <p:spTgt spid="69"/>
                                        </p:tgtEl>
                                        <p:attrNameLst>
                                          <p:attrName>style.rotation</p:attrName>
                                        </p:attrNameLst>
                                      </p:cBhvr>
                                      <p:tavLst>
                                        <p:tav tm="0">
                                          <p:val>
                                            <p:fltVal val="90"/>
                                          </p:val>
                                        </p:tav>
                                        <p:tav tm="100000">
                                          <p:val>
                                            <p:fltVal val="0"/>
                                          </p:val>
                                        </p:tav>
                                      </p:tavLst>
                                    </p:anim>
                                    <p:animEffect transition="in" filter="fade">
                                      <p:cBhvr>
                                        <p:cTn id="82" dur="1000"/>
                                        <p:tgtEl>
                                          <p:spTgt spid="69"/>
                                        </p:tgtEl>
                                      </p:cBhvr>
                                    </p:animEffect>
                                  </p:childTnLst>
                                </p:cTn>
                              </p:par>
                              <p:par>
                                <p:cTn id="83" presetID="31" presetClass="entr" presetSubtype="0" fill="hold" nodeType="with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1000" fill="hold"/>
                                        <p:tgtEl>
                                          <p:spTgt spid="70"/>
                                        </p:tgtEl>
                                        <p:attrNameLst>
                                          <p:attrName>ppt_w</p:attrName>
                                        </p:attrNameLst>
                                      </p:cBhvr>
                                      <p:tavLst>
                                        <p:tav tm="0">
                                          <p:val>
                                            <p:fltVal val="0"/>
                                          </p:val>
                                        </p:tav>
                                        <p:tav tm="100000">
                                          <p:val>
                                            <p:strVal val="#ppt_w"/>
                                          </p:val>
                                        </p:tav>
                                      </p:tavLst>
                                    </p:anim>
                                    <p:anim calcmode="lin" valueType="num">
                                      <p:cBhvr>
                                        <p:cTn id="86" dur="1000" fill="hold"/>
                                        <p:tgtEl>
                                          <p:spTgt spid="70"/>
                                        </p:tgtEl>
                                        <p:attrNameLst>
                                          <p:attrName>ppt_h</p:attrName>
                                        </p:attrNameLst>
                                      </p:cBhvr>
                                      <p:tavLst>
                                        <p:tav tm="0">
                                          <p:val>
                                            <p:fltVal val="0"/>
                                          </p:val>
                                        </p:tav>
                                        <p:tav tm="100000">
                                          <p:val>
                                            <p:strVal val="#ppt_h"/>
                                          </p:val>
                                        </p:tav>
                                      </p:tavLst>
                                    </p:anim>
                                    <p:anim calcmode="lin" valueType="num">
                                      <p:cBhvr>
                                        <p:cTn id="87" dur="1000" fill="hold"/>
                                        <p:tgtEl>
                                          <p:spTgt spid="70"/>
                                        </p:tgtEl>
                                        <p:attrNameLst>
                                          <p:attrName>style.rotation</p:attrName>
                                        </p:attrNameLst>
                                      </p:cBhvr>
                                      <p:tavLst>
                                        <p:tav tm="0">
                                          <p:val>
                                            <p:fltVal val="90"/>
                                          </p:val>
                                        </p:tav>
                                        <p:tav tm="100000">
                                          <p:val>
                                            <p:fltVal val="0"/>
                                          </p:val>
                                        </p:tav>
                                      </p:tavLst>
                                    </p:anim>
                                    <p:animEffect transition="in" filter="fade">
                                      <p:cBhvr>
                                        <p:cTn id="8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715A-5247-2744-B894-17BDD096282D}"/>
              </a:ext>
            </a:extLst>
          </p:cNvPr>
          <p:cNvSpPr>
            <a:spLocks noGrp="1"/>
          </p:cNvSpPr>
          <p:nvPr>
            <p:ph type="title"/>
          </p:nvPr>
        </p:nvSpPr>
        <p:spPr>
          <a:xfrm>
            <a:off x="6486" y="1980000"/>
            <a:ext cx="9906000" cy="830997"/>
          </a:xfrm>
        </p:spPr>
        <p:txBody>
          <a:bodyPr/>
          <a:lstStyle/>
          <a:p>
            <a:pPr lvl="0" eaLnBrk="1" hangingPunct="1"/>
            <a:r>
              <a:rPr lang="en-GB" sz="5400" cap="none" dirty="0">
                <a:solidFill>
                  <a:srgbClr val="00864F"/>
                </a:solidFill>
                <a:ea typeface="ＭＳ Ｐゴシック"/>
              </a:rPr>
              <a:t>A big thank you!</a:t>
            </a:r>
            <a:endParaRPr lang="en-US" dirty="0"/>
          </a:p>
        </p:txBody>
      </p:sp>
      <p:pic>
        <p:nvPicPr>
          <p:cNvPr id="3" name="Picture 2" descr="Illustration of hands clapping">
            <a:extLst>
              <a:ext uri="{FF2B5EF4-FFF2-40B4-BE49-F238E27FC236}">
                <a16:creationId xmlns:a16="http://schemas.microsoft.com/office/drawing/2014/main" id="{71F35291-3203-BC47-AC3E-9DC856354AE5}"/>
              </a:ext>
            </a:extLst>
          </p:cNvPr>
          <p:cNvPicPr>
            <a:picLocks noChangeAspect="1"/>
          </p:cNvPicPr>
          <p:nvPr/>
        </p:nvPicPr>
        <p:blipFill>
          <a:blip r:embed="rId3"/>
          <a:stretch>
            <a:fillRect/>
          </a:stretch>
        </p:blipFill>
        <p:spPr>
          <a:xfrm>
            <a:off x="3939440" y="2867330"/>
            <a:ext cx="2278084" cy="2977578"/>
          </a:xfrm>
          <a:prstGeom prst="rect">
            <a:avLst/>
          </a:prstGeom>
        </p:spPr>
      </p:pic>
      <p:pic>
        <p:nvPicPr>
          <p:cNvPr id="27" name="Picture 26" descr="Lloyds Bank Logo">
            <a:extLst>
              <a:ext uri="{FF2B5EF4-FFF2-40B4-BE49-F238E27FC236}">
                <a16:creationId xmlns:a16="http://schemas.microsoft.com/office/drawing/2014/main" id="{65FCEFC9-FD25-FD4C-8224-601E709B9131}"/>
              </a:ext>
            </a:extLst>
          </p:cNvPr>
          <p:cNvPicPr>
            <a:picLocks noChangeAspect="1"/>
          </p:cNvPicPr>
          <p:nvPr/>
        </p:nvPicPr>
        <p:blipFill>
          <a:blip r:embed="rId4"/>
          <a:stretch>
            <a:fillRect/>
          </a:stretch>
        </p:blipFill>
        <p:spPr>
          <a:xfrm>
            <a:off x="4259578" y="317241"/>
            <a:ext cx="1386843" cy="1254166"/>
          </a:xfrm>
          <a:prstGeom prst="rect">
            <a:avLst/>
          </a:prstGeom>
        </p:spPr>
      </p:pic>
    </p:spTree>
    <p:extLst>
      <p:ext uri="{BB962C8B-B14F-4D97-AF65-F5344CB8AC3E}">
        <p14:creationId xmlns:p14="http://schemas.microsoft.com/office/powerpoint/2010/main" val="99452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E1D46-CA7D-9646-AB66-26D988F53A11}"/>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Let’s get started</a:t>
            </a:r>
            <a:endParaRPr lang="en-US" dirty="0"/>
          </a:p>
        </p:txBody>
      </p:sp>
      <p:sp>
        <p:nvSpPr>
          <p:cNvPr id="5" name="TextBox 4">
            <a:extLst>
              <a:ext uri="{FF2B5EF4-FFF2-40B4-BE49-F238E27FC236}">
                <a16:creationId xmlns:a16="http://schemas.microsoft.com/office/drawing/2014/main" id="{3C6F1F99-6E39-DC40-98EF-8431B00A6F85}"/>
              </a:ext>
            </a:extLst>
          </p:cNvPr>
          <p:cNvSpPr txBox="1"/>
          <p:nvPr/>
        </p:nvSpPr>
        <p:spPr>
          <a:xfrm>
            <a:off x="1047750" y="1620000"/>
            <a:ext cx="7810500" cy="1107996"/>
          </a:xfrm>
          <a:prstGeom prst="rect">
            <a:avLst/>
          </a:prstGeom>
          <a:noFill/>
        </p:spPr>
        <p:txBody>
          <a:bodyPr wrap="square" lIns="0" tIns="0" rIns="0" bIns="0" rtlCol="0">
            <a:spAutoFit/>
          </a:bodyPr>
          <a:lstStyle/>
          <a:p>
            <a:pPr algn="ctr"/>
            <a:r>
              <a:rPr lang="en-US" dirty="0"/>
              <a:t>Today you will be learning about the things that people want and need. You will learn about how people make choices about spending their money.</a:t>
            </a:r>
          </a:p>
        </p:txBody>
      </p:sp>
      <p:pic>
        <p:nvPicPr>
          <p:cNvPr id="48" name="Picture 47" descr="Illustration of twenty pound note">
            <a:extLst>
              <a:ext uri="{FF2B5EF4-FFF2-40B4-BE49-F238E27FC236}">
                <a16:creationId xmlns:a16="http://schemas.microsoft.com/office/drawing/2014/main" id="{D5383DE4-ED91-944C-90BC-2DB739CDA5C6}"/>
              </a:ext>
            </a:extLst>
          </p:cNvPr>
          <p:cNvPicPr>
            <a:picLocks noChangeAspect="1"/>
          </p:cNvPicPr>
          <p:nvPr/>
        </p:nvPicPr>
        <p:blipFill>
          <a:blip r:embed="rId3"/>
          <a:srcRect/>
          <a:stretch/>
        </p:blipFill>
        <p:spPr>
          <a:xfrm>
            <a:off x="2379514" y="3828900"/>
            <a:ext cx="1865503" cy="1027137"/>
          </a:xfrm>
          <a:prstGeom prst="rect">
            <a:avLst/>
          </a:prstGeom>
        </p:spPr>
      </p:pic>
      <p:pic>
        <p:nvPicPr>
          <p:cNvPr id="47" name="Picture 46" descr="Illustration of five pound note ">
            <a:extLst>
              <a:ext uri="{FF2B5EF4-FFF2-40B4-BE49-F238E27FC236}">
                <a16:creationId xmlns:a16="http://schemas.microsoft.com/office/drawing/2014/main" id="{1E911F82-458E-1649-A155-8E5C2C323BFD}"/>
              </a:ext>
            </a:extLst>
          </p:cNvPr>
          <p:cNvPicPr>
            <a:picLocks noChangeAspect="1"/>
          </p:cNvPicPr>
          <p:nvPr/>
        </p:nvPicPr>
        <p:blipFill>
          <a:blip r:embed="rId4"/>
          <a:srcRect/>
          <a:stretch/>
        </p:blipFill>
        <p:spPr>
          <a:xfrm>
            <a:off x="3131845" y="4393386"/>
            <a:ext cx="2032171" cy="1118903"/>
          </a:xfrm>
          <a:prstGeom prst="rect">
            <a:avLst/>
          </a:prstGeom>
        </p:spPr>
      </p:pic>
      <p:pic>
        <p:nvPicPr>
          <p:cNvPr id="49" name="Picture 48" descr="Illustration of a stack of coins">
            <a:extLst>
              <a:ext uri="{FF2B5EF4-FFF2-40B4-BE49-F238E27FC236}">
                <a16:creationId xmlns:a16="http://schemas.microsoft.com/office/drawing/2014/main" id="{EEA9A6AC-5E8A-074B-A0D2-9036DF2AFFEC}"/>
              </a:ext>
            </a:extLst>
          </p:cNvPr>
          <p:cNvPicPr>
            <a:picLocks noChangeAspect="1"/>
          </p:cNvPicPr>
          <p:nvPr/>
        </p:nvPicPr>
        <p:blipFill>
          <a:blip r:embed="rId5"/>
          <a:stretch>
            <a:fillRect/>
          </a:stretch>
        </p:blipFill>
        <p:spPr>
          <a:xfrm>
            <a:off x="986249" y="3826412"/>
            <a:ext cx="2230467" cy="2183720"/>
          </a:xfrm>
          <a:prstGeom prst="rect">
            <a:avLst/>
          </a:prstGeom>
        </p:spPr>
      </p:pic>
      <p:pic>
        <p:nvPicPr>
          <p:cNvPr id="6" name="Picture 5" descr="Illustration of an ice cream cone">
            <a:extLst>
              <a:ext uri="{FF2B5EF4-FFF2-40B4-BE49-F238E27FC236}">
                <a16:creationId xmlns:a16="http://schemas.microsoft.com/office/drawing/2014/main" id="{8F5F1DA8-09B5-F749-97C8-0625D4065F94}"/>
              </a:ext>
            </a:extLst>
          </p:cNvPr>
          <p:cNvPicPr>
            <a:picLocks noChangeAspect="1"/>
          </p:cNvPicPr>
          <p:nvPr/>
        </p:nvPicPr>
        <p:blipFill>
          <a:blip r:embed="rId6"/>
          <a:stretch>
            <a:fillRect/>
          </a:stretch>
        </p:blipFill>
        <p:spPr>
          <a:xfrm rot="20673014">
            <a:off x="6222749" y="3364477"/>
            <a:ext cx="520134" cy="1419224"/>
          </a:xfrm>
          <a:prstGeom prst="rect">
            <a:avLst/>
          </a:prstGeom>
        </p:spPr>
      </p:pic>
      <p:pic>
        <p:nvPicPr>
          <p:cNvPr id="11" name="Picture 10" descr="Illustration of a bottle of water">
            <a:extLst>
              <a:ext uri="{FF2B5EF4-FFF2-40B4-BE49-F238E27FC236}">
                <a16:creationId xmlns:a16="http://schemas.microsoft.com/office/drawing/2014/main" id="{8B98C8DE-A0BC-6B4D-B123-D9CD063550F9}"/>
              </a:ext>
            </a:extLst>
          </p:cNvPr>
          <p:cNvPicPr>
            <a:picLocks noChangeAspect="1"/>
          </p:cNvPicPr>
          <p:nvPr/>
        </p:nvPicPr>
        <p:blipFill>
          <a:blip r:embed="rId7"/>
          <a:stretch>
            <a:fillRect/>
          </a:stretch>
        </p:blipFill>
        <p:spPr>
          <a:xfrm rot="20692728">
            <a:off x="8336262" y="3277007"/>
            <a:ext cx="475364" cy="1329950"/>
          </a:xfrm>
          <a:prstGeom prst="rect">
            <a:avLst/>
          </a:prstGeom>
        </p:spPr>
      </p:pic>
      <p:pic>
        <p:nvPicPr>
          <p:cNvPr id="12" name="Picture 11" descr="Illustration of a smart phone appears">
            <a:extLst>
              <a:ext uri="{FF2B5EF4-FFF2-40B4-BE49-F238E27FC236}">
                <a16:creationId xmlns:a16="http://schemas.microsoft.com/office/drawing/2014/main" id="{829D4916-D60C-0D40-A769-9213476FC367}"/>
              </a:ext>
            </a:extLst>
          </p:cNvPr>
          <p:cNvPicPr>
            <a:picLocks noChangeAspect="1"/>
          </p:cNvPicPr>
          <p:nvPr/>
        </p:nvPicPr>
        <p:blipFill>
          <a:blip r:embed="rId8"/>
          <a:stretch>
            <a:fillRect/>
          </a:stretch>
        </p:blipFill>
        <p:spPr>
          <a:xfrm rot="1495869">
            <a:off x="6257494" y="5249908"/>
            <a:ext cx="597224" cy="1149204"/>
          </a:xfrm>
          <a:prstGeom prst="rect">
            <a:avLst/>
          </a:prstGeom>
        </p:spPr>
      </p:pic>
      <p:grpSp>
        <p:nvGrpSpPr>
          <p:cNvPr id="2" name="Group 1" descr="Illustration of a pair of shoes">
            <a:extLst>
              <a:ext uri="{FF2B5EF4-FFF2-40B4-BE49-F238E27FC236}">
                <a16:creationId xmlns:a16="http://schemas.microsoft.com/office/drawing/2014/main" id="{7DA8F9D5-526B-3F43-8A90-C90F084C5ADA}"/>
              </a:ext>
            </a:extLst>
          </p:cNvPr>
          <p:cNvGrpSpPr/>
          <p:nvPr/>
        </p:nvGrpSpPr>
        <p:grpSpPr>
          <a:xfrm>
            <a:off x="7984816" y="4588813"/>
            <a:ext cx="1344717" cy="1298373"/>
            <a:chOff x="7984816" y="4588813"/>
            <a:chExt cx="1344717" cy="1298373"/>
          </a:xfrm>
        </p:grpSpPr>
        <p:pic>
          <p:nvPicPr>
            <p:cNvPr id="7" name="Picture 6">
              <a:extLst>
                <a:ext uri="{FF2B5EF4-FFF2-40B4-BE49-F238E27FC236}">
                  <a16:creationId xmlns:a16="http://schemas.microsoft.com/office/drawing/2014/main" id="{5749514C-0F08-9841-A7FD-C1033CCFE4C1}"/>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rot="19775999">
              <a:off x="8694973" y="4588813"/>
              <a:ext cx="634560" cy="1215603"/>
            </a:xfrm>
            <a:prstGeom prst="rect">
              <a:avLst/>
            </a:prstGeom>
          </p:spPr>
        </p:pic>
        <p:pic>
          <p:nvPicPr>
            <p:cNvPr id="46" name="Picture 45">
              <a:extLst>
                <a:ext uri="{FF2B5EF4-FFF2-40B4-BE49-F238E27FC236}">
                  <a16:creationId xmlns:a16="http://schemas.microsoft.com/office/drawing/2014/main" id="{07C5E6EE-E2BD-5047-B372-05BB9A9B6F85}"/>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rot="18395576" flipH="1">
              <a:off x="8275338" y="4962104"/>
              <a:ext cx="634560" cy="1215603"/>
            </a:xfrm>
            <a:prstGeom prst="rect">
              <a:avLst/>
            </a:prstGeom>
          </p:spPr>
        </p:pic>
      </p:grpSp>
      <p:pic>
        <p:nvPicPr>
          <p:cNvPr id="40" name="Picture 39" descr="Illustration of a computer game controller">
            <a:extLst>
              <a:ext uri="{FF2B5EF4-FFF2-40B4-BE49-F238E27FC236}">
                <a16:creationId xmlns:a16="http://schemas.microsoft.com/office/drawing/2014/main" id="{34512B97-1917-0641-95A7-97C8EB14D89F}"/>
              </a:ext>
            </a:extLst>
          </p:cNvPr>
          <p:cNvPicPr>
            <a:picLocks noChangeAspect="1"/>
          </p:cNvPicPr>
          <p:nvPr/>
        </p:nvPicPr>
        <p:blipFill>
          <a:blip r:embed="rId10"/>
          <a:srcRect/>
          <a:stretch/>
        </p:blipFill>
        <p:spPr>
          <a:xfrm rot="20998651">
            <a:off x="6916905" y="4225823"/>
            <a:ext cx="1209840" cy="747790"/>
          </a:xfrm>
          <a:prstGeom prst="rect">
            <a:avLst/>
          </a:prstGeom>
        </p:spPr>
      </p:pic>
    </p:spTree>
    <p:extLst>
      <p:ext uri="{BB962C8B-B14F-4D97-AF65-F5344CB8AC3E}">
        <p14:creationId xmlns:p14="http://schemas.microsoft.com/office/powerpoint/2010/main" val="24824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par>
                                <p:cTn id="8" presetID="10" presetClass="entr" presetSubtype="0" fill="hold" nodeType="withEffect">
                                  <p:stCondLst>
                                    <p:cond delay="10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par>
                                <p:cTn id="11" presetID="42" presetClass="path" presetSubtype="0" decel="50000" fill="hold" nodeType="withEffect">
                                  <p:stCondLst>
                                    <p:cond delay="1000"/>
                                  </p:stCondLst>
                                  <p:childTnLst>
                                    <p:animMotion origin="layout" path="M -3.07692E-6 4.81481E-6 L 0.02052 4.81481E-6 " pathEditMode="relative" rAng="0" ptsTypes="AA">
                                      <p:cBhvr>
                                        <p:cTn id="12" dur="1000" fill="hold"/>
                                        <p:tgtEl>
                                          <p:spTgt spid="47"/>
                                        </p:tgtEl>
                                        <p:attrNameLst>
                                          <p:attrName>ppt_x</p:attrName>
                                          <p:attrName>ppt_y</p:attrName>
                                        </p:attrNameLst>
                                      </p:cBhvr>
                                      <p:rCtr x="1026" y="0"/>
                                    </p:animMotion>
                                  </p:childTnLst>
                                </p:cTn>
                              </p:par>
                              <p:par>
                                <p:cTn id="13" presetID="10" presetClass="entr" presetSubtype="0" fill="hold" nodeType="withEffect">
                                  <p:stCondLst>
                                    <p:cond delay="20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1000"/>
                                        <p:tgtEl>
                                          <p:spTgt spid="48"/>
                                        </p:tgtEl>
                                      </p:cBhvr>
                                    </p:animEffect>
                                  </p:childTnLst>
                                </p:cTn>
                              </p:par>
                              <p:par>
                                <p:cTn id="16" presetID="42" presetClass="path" presetSubtype="0" decel="50000" fill="hold" nodeType="withEffect">
                                  <p:stCondLst>
                                    <p:cond delay="200"/>
                                  </p:stCondLst>
                                  <p:childTnLst>
                                    <p:animMotion origin="layout" path="M 1.79487E-6 3.7037E-6 L 0.02051 3.7037E-6 " pathEditMode="relative" rAng="0" ptsTypes="AA">
                                      <p:cBhvr>
                                        <p:cTn id="17" dur="1000" fill="hold"/>
                                        <p:tgtEl>
                                          <p:spTgt spid="48"/>
                                        </p:tgtEl>
                                        <p:attrNameLst>
                                          <p:attrName>ppt_x</p:attrName>
                                          <p:attrName>ppt_y</p:attrName>
                                        </p:attrNameLst>
                                      </p:cBhvr>
                                      <p:rCtr x="1026" y="0"/>
                                    </p:animMotion>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par>
                          <p:cTn id="30" fill="hold">
                            <p:stCondLst>
                              <p:cond delay="4500"/>
                            </p:stCondLst>
                            <p:childTnLst>
                              <p:par>
                                <p:cTn id="31" presetID="10"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childTnLst>
                                </p:cTn>
                              </p:par>
                            </p:childTnLst>
                          </p:cTn>
                        </p:par>
                        <p:par>
                          <p:cTn id="34" fill="hold">
                            <p:stCondLst>
                              <p:cond delay="550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3426-9BE7-F848-86FA-533A5D432C00}"/>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I’ll tell you what I want</a:t>
            </a:r>
            <a:r>
              <a:rPr lang="mr-IN" cap="none" dirty="0">
                <a:solidFill>
                  <a:srgbClr val="00864F"/>
                </a:solidFill>
                <a:ea typeface="ＭＳ Ｐゴシック"/>
              </a:rPr>
              <a:t>…</a:t>
            </a:r>
            <a:endParaRPr lang="en-US" dirty="0"/>
          </a:p>
        </p:txBody>
      </p:sp>
      <p:pic>
        <p:nvPicPr>
          <p:cNvPr id="3" name="Picture 2" descr="Illustration of a girl">
            <a:extLst>
              <a:ext uri="{FF2B5EF4-FFF2-40B4-BE49-F238E27FC236}">
                <a16:creationId xmlns:a16="http://schemas.microsoft.com/office/drawing/2014/main" id="{83D2368C-EF02-CF40-9C9C-75567B677493}"/>
              </a:ext>
            </a:extLst>
          </p:cNvPr>
          <p:cNvPicPr>
            <a:picLocks noChangeAspect="1"/>
          </p:cNvPicPr>
          <p:nvPr/>
        </p:nvPicPr>
        <p:blipFill>
          <a:blip r:embed="rId3"/>
          <a:stretch>
            <a:fillRect/>
          </a:stretch>
        </p:blipFill>
        <p:spPr>
          <a:xfrm>
            <a:off x="1021202" y="2449375"/>
            <a:ext cx="2455299" cy="2173239"/>
          </a:xfrm>
          <a:prstGeom prst="rect">
            <a:avLst/>
          </a:prstGeom>
        </p:spPr>
      </p:pic>
      <p:pic>
        <p:nvPicPr>
          <p:cNvPr id="6" name="Picture 5" descr="Illustration of a present to show the girl has been given a gift – she has been given a want">
            <a:extLst>
              <a:ext uri="{FF2B5EF4-FFF2-40B4-BE49-F238E27FC236}">
                <a16:creationId xmlns:a16="http://schemas.microsoft.com/office/drawing/2014/main" id="{1AEEE236-C4AA-9043-AB59-83B19111087C}"/>
              </a:ext>
            </a:extLst>
          </p:cNvPr>
          <p:cNvPicPr>
            <a:picLocks noChangeAspect="1"/>
          </p:cNvPicPr>
          <p:nvPr/>
        </p:nvPicPr>
        <p:blipFill>
          <a:blip r:embed="rId4"/>
          <a:stretch>
            <a:fillRect/>
          </a:stretch>
        </p:blipFill>
        <p:spPr>
          <a:xfrm>
            <a:off x="3016960" y="4180374"/>
            <a:ext cx="1830942" cy="1692307"/>
          </a:xfrm>
          <a:prstGeom prst="rect">
            <a:avLst/>
          </a:prstGeom>
        </p:spPr>
      </p:pic>
      <p:pic>
        <p:nvPicPr>
          <p:cNvPr id="20" name="Picture 19" descr="Illustration of a boy">
            <a:extLst>
              <a:ext uri="{FF2B5EF4-FFF2-40B4-BE49-F238E27FC236}">
                <a16:creationId xmlns:a16="http://schemas.microsoft.com/office/drawing/2014/main" id="{36C99763-E8B1-E54D-9416-2ECA964D25D9}"/>
              </a:ext>
            </a:extLst>
          </p:cNvPr>
          <p:cNvPicPr>
            <a:picLocks noChangeAspect="1"/>
          </p:cNvPicPr>
          <p:nvPr/>
        </p:nvPicPr>
        <p:blipFill>
          <a:blip r:embed="rId5"/>
          <a:stretch>
            <a:fillRect/>
          </a:stretch>
        </p:blipFill>
        <p:spPr>
          <a:xfrm>
            <a:off x="5464890" y="4404481"/>
            <a:ext cx="1824249" cy="1756892"/>
          </a:xfrm>
          <a:prstGeom prst="rect">
            <a:avLst/>
          </a:prstGeom>
        </p:spPr>
      </p:pic>
      <p:pic>
        <p:nvPicPr>
          <p:cNvPr id="21" name="Picture 20" descr="a thought bubble appears from the boy to show he wants a jumper or some shoes">
            <a:extLst>
              <a:ext uri="{FF2B5EF4-FFF2-40B4-BE49-F238E27FC236}">
                <a16:creationId xmlns:a16="http://schemas.microsoft.com/office/drawing/2014/main" id="{0FACDCCB-8559-5E41-947E-5C70397833B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flipH="1">
            <a:off x="6338422" y="1911869"/>
            <a:ext cx="2482373" cy="2535013"/>
          </a:xfrm>
          <a:prstGeom prst="rect">
            <a:avLst/>
          </a:prstGeom>
        </p:spPr>
      </p:pic>
      <p:pic>
        <p:nvPicPr>
          <p:cNvPr id="25" name="Picture 24">
            <a:extLst>
              <a:ext uri="{FF2B5EF4-FFF2-40B4-BE49-F238E27FC236}">
                <a16:creationId xmlns:a16="http://schemas.microsoft.com/office/drawing/2014/main" id="{E2073889-46AC-4F40-A686-00B4B49EF844}"/>
              </a:ext>
              <a:ext uri="{C183D7F6-B498-43B3-948B-1728B52AA6E4}">
                <adec:decorative xmlns:adec="http://schemas.microsoft.com/office/drawing/2017/decorative" val="1"/>
              </a:ext>
            </a:extLst>
          </p:cNvPr>
          <p:cNvPicPr>
            <a:picLocks noChangeAspect="1"/>
          </p:cNvPicPr>
          <p:nvPr/>
        </p:nvPicPr>
        <p:blipFill>
          <a:blip r:embed="rId7"/>
          <a:srcRect/>
          <a:stretch/>
        </p:blipFill>
        <p:spPr>
          <a:xfrm rot="20398841">
            <a:off x="5146677" y="1759710"/>
            <a:ext cx="2667661" cy="1379329"/>
          </a:xfrm>
          <a:prstGeom prst="rect">
            <a:avLst/>
          </a:prstGeom>
        </p:spPr>
      </p:pic>
      <p:sp>
        <p:nvSpPr>
          <p:cNvPr id="13" name="Oval 12">
            <a:extLst>
              <a:ext uri="{FF2B5EF4-FFF2-40B4-BE49-F238E27FC236}">
                <a16:creationId xmlns:a16="http://schemas.microsoft.com/office/drawing/2014/main" id="{87254541-74D1-AB4D-8693-A4B76CE2FFE0}"/>
              </a:ext>
              <a:ext uri="{C183D7F6-B498-43B3-948B-1728B52AA6E4}">
                <adec:decorative xmlns:adec="http://schemas.microsoft.com/office/drawing/2017/decorative" val="1"/>
              </a:ext>
            </a:extLst>
          </p:cNvPr>
          <p:cNvSpPr/>
          <p:nvPr/>
        </p:nvSpPr>
        <p:spPr>
          <a:xfrm>
            <a:off x="7305380" y="2724125"/>
            <a:ext cx="508000" cy="508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B7EEEB4-6939-E14A-A96B-2C89642A3F32}"/>
              </a:ext>
              <a:ext uri="{C183D7F6-B498-43B3-948B-1728B52AA6E4}">
                <adec:decorative xmlns:adec="http://schemas.microsoft.com/office/drawing/2017/decorative" val="1"/>
              </a:ext>
            </a:extLst>
          </p:cNvPr>
          <p:cNvSpPr txBox="1"/>
          <p:nvPr/>
        </p:nvSpPr>
        <p:spPr>
          <a:xfrm>
            <a:off x="7320908" y="2813298"/>
            <a:ext cx="489449" cy="307777"/>
          </a:xfrm>
          <a:prstGeom prst="rect">
            <a:avLst/>
          </a:prstGeom>
          <a:noFill/>
        </p:spPr>
        <p:txBody>
          <a:bodyPr wrap="square" rtlCol="0">
            <a:spAutoFit/>
          </a:bodyPr>
          <a:lstStyle/>
          <a:p>
            <a:pPr algn="ctr"/>
            <a:r>
              <a:rPr lang="en-US" sz="1400" b="1" dirty="0">
                <a:solidFill>
                  <a:schemeClr val="bg1"/>
                </a:solidFill>
              </a:rPr>
              <a:t>OR</a:t>
            </a:r>
          </a:p>
        </p:txBody>
      </p:sp>
      <p:grpSp>
        <p:nvGrpSpPr>
          <p:cNvPr id="16" name="Group 15">
            <a:extLst>
              <a:ext uri="{FF2B5EF4-FFF2-40B4-BE49-F238E27FC236}">
                <a16:creationId xmlns:a16="http://schemas.microsoft.com/office/drawing/2014/main" id="{DC5126E1-CF23-5F4E-953B-7B096F5F2B7D}"/>
              </a:ext>
              <a:ext uri="{C183D7F6-B498-43B3-948B-1728B52AA6E4}">
                <adec:decorative xmlns:adec="http://schemas.microsoft.com/office/drawing/2017/decorative" val="1"/>
              </a:ext>
            </a:extLst>
          </p:cNvPr>
          <p:cNvGrpSpPr/>
          <p:nvPr/>
        </p:nvGrpSpPr>
        <p:grpSpPr>
          <a:xfrm rot="2906428">
            <a:off x="8202899" y="2097910"/>
            <a:ext cx="1122751" cy="1252432"/>
            <a:chOff x="7633018" y="3083646"/>
            <a:chExt cx="1204646" cy="1343786"/>
          </a:xfrm>
        </p:grpSpPr>
        <p:pic>
          <p:nvPicPr>
            <p:cNvPr id="17" name="Picture 16">
              <a:extLst>
                <a:ext uri="{FF2B5EF4-FFF2-40B4-BE49-F238E27FC236}">
                  <a16:creationId xmlns:a16="http://schemas.microsoft.com/office/drawing/2014/main" id="{62AFA7F7-8E3C-5347-A7C0-2A29FE91A8F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21291173">
              <a:off x="8203104" y="3083646"/>
              <a:ext cx="634560" cy="1215603"/>
            </a:xfrm>
            <a:prstGeom prst="rect">
              <a:avLst/>
            </a:prstGeom>
          </p:spPr>
        </p:pic>
        <p:pic>
          <p:nvPicPr>
            <p:cNvPr id="18" name="Picture 17">
              <a:extLst>
                <a:ext uri="{FF2B5EF4-FFF2-40B4-BE49-F238E27FC236}">
                  <a16:creationId xmlns:a16="http://schemas.microsoft.com/office/drawing/2014/main" id="{84DCA1C9-3C90-4946-AB1B-FAB1159B5EA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19618838" flipH="1">
              <a:off x="7633018" y="3211829"/>
              <a:ext cx="634560" cy="1215603"/>
            </a:xfrm>
            <a:prstGeom prst="rect">
              <a:avLst/>
            </a:prstGeom>
          </p:spPr>
        </p:pic>
      </p:grpSp>
    </p:spTree>
    <p:extLst>
      <p:ext uri="{BB962C8B-B14F-4D97-AF65-F5344CB8AC3E}">
        <p14:creationId xmlns:p14="http://schemas.microsoft.com/office/powerpoint/2010/main" val="10804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Scale>
                                      <p:cBhvr>
                                        <p:cTn id="7"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6"/>
                                        </p:tgtEl>
                                        <p:attrNameLst>
                                          <p:attrName>ppt_x</p:attrName>
                                          <p:attrName>ppt_y</p:attrName>
                                        </p:attrNameLst>
                                      </p:cBhvr>
                                    </p:animMotion>
                                    <p:animEffect transition="in" filter="fade">
                                      <p:cBhvr>
                                        <p:cTn id="9" dur="2000"/>
                                        <p:tgtEl>
                                          <p:spTgt spid="6"/>
                                        </p:tgtEl>
                                      </p:cBhvr>
                                    </p:animEffect>
                                  </p:childTnLst>
                                </p:cTn>
                              </p:par>
                            </p:childTnLst>
                          </p:cTn>
                        </p:par>
                        <p:par>
                          <p:cTn id="10" fill="hold">
                            <p:stCondLst>
                              <p:cond delay="30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1000"/>
                                        <p:tgtEl>
                                          <p:spTgt spid="21"/>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1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98951D-7237-D04F-B75D-B67887158E24}"/>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My needs and my wants</a:t>
            </a:r>
            <a:endParaRPr lang="en-US" dirty="0"/>
          </a:p>
        </p:txBody>
      </p:sp>
      <p:grpSp>
        <p:nvGrpSpPr>
          <p:cNvPr id="116" name="Group 115" descr="a bottle of water">
            <a:extLst>
              <a:ext uri="{FF2B5EF4-FFF2-40B4-BE49-F238E27FC236}">
                <a16:creationId xmlns:a16="http://schemas.microsoft.com/office/drawing/2014/main" id="{6A627C84-3A7E-214E-99E9-723879582F1A}"/>
              </a:ext>
              <a:ext uri="{C183D7F6-B498-43B3-948B-1728B52AA6E4}">
                <adec:decorative xmlns:adec="http://schemas.microsoft.com/office/drawing/2017/decorative" val="0"/>
              </a:ext>
            </a:extLst>
          </p:cNvPr>
          <p:cNvGrpSpPr/>
          <p:nvPr/>
        </p:nvGrpSpPr>
        <p:grpSpPr>
          <a:xfrm>
            <a:off x="515708" y="1411154"/>
            <a:ext cx="1263647" cy="1329950"/>
            <a:chOff x="515708" y="1411154"/>
            <a:chExt cx="1263647" cy="1329950"/>
          </a:xfrm>
        </p:grpSpPr>
        <p:sp>
          <p:nvSpPr>
            <p:cNvPr id="117" name="Oval 116">
              <a:extLst>
                <a:ext uri="{FF2B5EF4-FFF2-40B4-BE49-F238E27FC236}">
                  <a16:creationId xmlns:a16="http://schemas.microsoft.com/office/drawing/2014/main" id="{22E025AA-CE95-ED41-A266-0D35A206999E}"/>
                </a:ext>
                <a:ext uri="{C183D7F6-B498-43B3-948B-1728B52AA6E4}">
                  <adec:decorative xmlns:adec="http://schemas.microsoft.com/office/drawing/2017/decorative" val="1"/>
                </a:ext>
              </a:extLst>
            </p:cNvPr>
            <p:cNvSpPr/>
            <p:nvPr/>
          </p:nvSpPr>
          <p:spPr>
            <a:xfrm>
              <a:off x="5157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8" name="Picture 117">
              <a:extLst>
                <a:ext uri="{FF2B5EF4-FFF2-40B4-BE49-F238E27FC236}">
                  <a16:creationId xmlns:a16="http://schemas.microsoft.com/office/drawing/2014/main" id="{C397CD8D-F64A-8543-A902-1F039F0AAB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20768041">
              <a:off x="921453" y="1411154"/>
              <a:ext cx="475364" cy="1329950"/>
            </a:xfrm>
            <a:prstGeom prst="rect">
              <a:avLst/>
            </a:prstGeom>
          </p:spPr>
        </p:pic>
      </p:grpSp>
      <p:grpSp>
        <p:nvGrpSpPr>
          <p:cNvPr id="119" name="Group 118" descr="A house">
            <a:extLst>
              <a:ext uri="{FF2B5EF4-FFF2-40B4-BE49-F238E27FC236}">
                <a16:creationId xmlns:a16="http://schemas.microsoft.com/office/drawing/2014/main" id="{134B5519-2FC3-B54A-A64A-40E547BF48E5}"/>
              </a:ext>
              <a:ext uri="{C183D7F6-B498-43B3-948B-1728B52AA6E4}">
                <adec:decorative xmlns:adec="http://schemas.microsoft.com/office/drawing/2017/decorative" val="0"/>
              </a:ext>
            </a:extLst>
          </p:cNvPr>
          <p:cNvGrpSpPr/>
          <p:nvPr/>
        </p:nvGrpSpPr>
        <p:grpSpPr>
          <a:xfrm>
            <a:off x="2344508" y="1444305"/>
            <a:ext cx="1263647" cy="1263647"/>
            <a:chOff x="2344508" y="1444305"/>
            <a:chExt cx="1263647" cy="1263647"/>
          </a:xfrm>
        </p:grpSpPr>
        <p:sp>
          <p:nvSpPr>
            <p:cNvPr id="120" name="Oval 119">
              <a:extLst>
                <a:ext uri="{FF2B5EF4-FFF2-40B4-BE49-F238E27FC236}">
                  <a16:creationId xmlns:a16="http://schemas.microsoft.com/office/drawing/2014/main" id="{50C5D86A-8A70-594E-A6EF-FE1C90BBD1BF}"/>
                </a:ext>
                <a:ext uri="{C183D7F6-B498-43B3-948B-1728B52AA6E4}">
                  <adec:decorative xmlns:adec="http://schemas.microsoft.com/office/drawing/2017/decorative" val="1"/>
                </a:ext>
              </a:extLst>
            </p:cNvPr>
            <p:cNvSpPr/>
            <p:nvPr/>
          </p:nvSpPr>
          <p:spPr>
            <a:xfrm>
              <a:off x="23445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1" name="Picture 120">
              <a:extLst>
                <a:ext uri="{FF2B5EF4-FFF2-40B4-BE49-F238E27FC236}">
                  <a16:creationId xmlns:a16="http://schemas.microsoft.com/office/drawing/2014/main" id="{B08AC046-A284-CB40-915E-AF8EA3A6DC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08439" y="1556570"/>
              <a:ext cx="1118871" cy="881535"/>
            </a:xfrm>
            <a:prstGeom prst="rect">
              <a:avLst/>
            </a:prstGeom>
          </p:spPr>
        </p:pic>
      </p:grpSp>
      <p:grpSp>
        <p:nvGrpSpPr>
          <p:cNvPr id="122" name="Group 121" descr="A green car">
            <a:extLst>
              <a:ext uri="{FF2B5EF4-FFF2-40B4-BE49-F238E27FC236}">
                <a16:creationId xmlns:a16="http://schemas.microsoft.com/office/drawing/2014/main" id="{A8032C51-FFA1-4447-89CD-34EEAB2B2463}"/>
              </a:ext>
              <a:ext uri="{C183D7F6-B498-43B3-948B-1728B52AA6E4}">
                <adec:decorative xmlns:adec="http://schemas.microsoft.com/office/drawing/2017/decorative" val="0"/>
              </a:ext>
            </a:extLst>
          </p:cNvPr>
          <p:cNvGrpSpPr/>
          <p:nvPr/>
        </p:nvGrpSpPr>
        <p:grpSpPr>
          <a:xfrm>
            <a:off x="4057988" y="1444305"/>
            <a:ext cx="1510550" cy="1263647"/>
            <a:chOff x="4057988" y="1444305"/>
            <a:chExt cx="1510550" cy="1263647"/>
          </a:xfrm>
        </p:grpSpPr>
        <p:sp>
          <p:nvSpPr>
            <p:cNvPr id="123" name="Oval 122">
              <a:extLst>
                <a:ext uri="{FF2B5EF4-FFF2-40B4-BE49-F238E27FC236}">
                  <a16:creationId xmlns:a16="http://schemas.microsoft.com/office/drawing/2014/main" id="{66B641D0-E737-8947-9ECB-75B72BDCF5E6}"/>
                </a:ext>
                <a:ext uri="{C183D7F6-B498-43B3-948B-1728B52AA6E4}">
                  <adec:decorative xmlns:adec="http://schemas.microsoft.com/office/drawing/2017/decorative" val="1"/>
                </a:ext>
              </a:extLst>
            </p:cNvPr>
            <p:cNvSpPr/>
            <p:nvPr/>
          </p:nvSpPr>
          <p:spPr>
            <a:xfrm>
              <a:off x="42114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4" name="Picture 123">
              <a:extLst>
                <a:ext uri="{FF2B5EF4-FFF2-40B4-BE49-F238E27FC236}">
                  <a16:creationId xmlns:a16="http://schemas.microsoft.com/office/drawing/2014/main" id="{16B7C464-CAFE-9146-95CA-372637F9FA1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57988" y="1749622"/>
              <a:ext cx="1510550" cy="721027"/>
            </a:xfrm>
            <a:prstGeom prst="rect">
              <a:avLst/>
            </a:prstGeom>
          </p:spPr>
        </p:pic>
      </p:grpSp>
      <p:grpSp>
        <p:nvGrpSpPr>
          <p:cNvPr id="125" name="Group 124" descr="Food items">
            <a:extLst>
              <a:ext uri="{FF2B5EF4-FFF2-40B4-BE49-F238E27FC236}">
                <a16:creationId xmlns:a16="http://schemas.microsoft.com/office/drawing/2014/main" id="{D1B8950F-881C-A345-97AE-25DD9F490830}"/>
              </a:ext>
              <a:ext uri="{C183D7F6-B498-43B3-948B-1728B52AA6E4}">
                <adec:decorative xmlns:adec="http://schemas.microsoft.com/office/drawing/2017/decorative" val="0"/>
              </a:ext>
            </a:extLst>
          </p:cNvPr>
          <p:cNvGrpSpPr/>
          <p:nvPr/>
        </p:nvGrpSpPr>
        <p:grpSpPr>
          <a:xfrm>
            <a:off x="6168943" y="1444305"/>
            <a:ext cx="1423356" cy="1263647"/>
            <a:chOff x="6168943" y="1444305"/>
            <a:chExt cx="1423356" cy="1263647"/>
          </a:xfrm>
        </p:grpSpPr>
        <p:sp>
          <p:nvSpPr>
            <p:cNvPr id="126" name="Oval 125">
              <a:extLst>
                <a:ext uri="{FF2B5EF4-FFF2-40B4-BE49-F238E27FC236}">
                  <a16:creationId xmlns:a16="http://schemas.microsoft.com/office/drawing/2014/main" id="{E6AFA82A-4D6D-3D45-96DB-888E56F83981}"/>
                </a:ext>
                <a:ext uri="{C183D7F6-B498-43B3-948B-1728B52AA6E4}">
                  <adec:decorative xmlns:adec="http://schemas.microsoft.com/office/drawing/2017/decorative" val="1"/>
                </a:ext>
              </a:extLst>
            </p:cNvPr>
            <p:cNvSpPr/>
            <p:nvPr/>
          </p:nvSpPr>
          <p:spPr>
            <a:xfrm>
              <a:off x="61799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7" name="Picture 126">
              <a:extLst>
                <a:ext uri="{FF2B5EF4-FFF2-40B4-BE49-F238E27FC236}">
                  <a16:creationId xmlns:a16="http://schemas.microsoft.com/office/drawing/2014/main" id="{BF934361-CD54-DD4E-82FE-BB28CC398D6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68943" y="1540362"/>
              <a:ext cx="898864" cy="840664"/>
            </a:xfrm>
            <a:prstGeom prst="rect">
              <a:avLst/>
            </a:prstGeom>
          </p:spPr>
        </p:pic>
        <p:pic>
          <p:nvPicPr>
            <p:cNvPr id="128" name="Picture 127">
              <a:extLst>
                <a:ext uri="{FF2B5EF4-FFF2-40B4-BE49-F238E27FC236}">
                  <a16:creationId xmlns:a16="http://schemas.microsoft.com/office/drawing/2014/main" id="{7144040D-D715-B445-A3F9-A48972079E2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56703" y="1767740"/>
              <a:ext cx="835596" cy="931421"/>
            </a:xfrm>
            <a:prstGeom prst="rect">
              <a:avLst/>
            </a:prstGeom>
          </p:spPr>
        </p:pic>
      </p:grpSp>
      <p:grpSp>
        <p:nvGrpSpPr>
          <p:cNvPr id="129" name="Group 128" descr="A bed">
            <a:extLst>
              <a:ext uri="{FF2B5EF4-FFF2-40B4-BE49-F238E27FC236}">
                <a16:creationId xmlns:a16="http://schemas.microsoft.com/office/drawing/2014/main" id="{FA1DA6AC-7C24-5141-B490-10A9E1F2BF83}"/>
              </a:ext>
              <a:ext uri="{C183D7F6-B498-43B3-948B-1728B52AA6E4}">
                <adec:decorative xmlns:adec="http://schemas.microsoft.com/office/drawing/2017/decorative" val="0"/>
              </a:ext>
            </a:extLst>
          </p:cNvPr>
          <p:cNvGrpSpPr/>
          <p:nvPr/>
        </p:nvGrpSpPr>
        <p:grpSpPr>
          <a:xfrm>
            <a:off x="7983308" y="1444305"/>
            <a:ext cx="1263647" cy="1263647"/>
            <a:chOff x="7983308" y="1444305"/>
            <a:chExt cx="1263647" cy="1263647"/>
          </a:xfrm>
        </p:grpSpPr>
        <p:sp>
          <p:nvSpPr>
            <p:cNvPr id="130" name="Oval 129">
              <a:extLst>
                <a:ext uri="{FF2B5EF4-FFF2-40B4-BE49-F238E27FC236}">
                  <a16:creationId xmlns:a16="http://schemas.microsoft.com/office/drawing/2014/main" id="{DF3E48BF-11CC-8C43-9CF9-2BB58B3D4D2F}"/>
                </a:ext>
                <a:ext uri="{C183D7F6-B498-43B3-948B-1728B52AA6E4}">
                  <adec:decorative xmlns:adec="http://schemas.microsoft.com/office/drawing/2017/decorative" val="1"/>
                </a:ext>
              </a:extLst>
            </p:cNvPr>
            <p:cNvSpPr/>
            <p:nvPr/>
          </p:nvSpPr>
          <p:spPr>
            <a:xfrm>
              <a:off x="7983308" y="14443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1" name="Picture 130">
              <a:extLst>
                <a:ext uri="{FF2B5EF4-FFF2-40B4-BE49-F238E27FC236}">
                  <a16:creationId xmlns:a16="http://schemas.microsoft.com/office/drawing/2014/main" id="{509095B5-FE60-4E41-B525-E96C60A5FB9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065394" y="1742262"/>
              <a:ext cx="1140116" cy="679463"/>
            </a:xfrm>
            <a:prstGeom prst="rect">
              <a:avLst/>
            </a:prstGeom>
          </p:spPr>
        </p:pic>
      </p:grpSp>
      <p:grpSp>
        <p:nvGrpSpPr>
          <p:cNvPr id="132" name="Group 131" descr="A computer game controller">
            <a:extLst>
              <a:ext uri="{FF2B5EF4-FFF2-40B4-BE49-F238E27FC236}">
                <a16:creationId xmlns:a16="http://schemas.microsoft.com/office/drawing/2014/main" id="{C92B2865-CDE0-1449-A277-BFBFAF9D438A}"/>
              </a:ext>
              <a:ext uri="{C183D7F6-B498-43B3-948B-1728B52AA6E4}">
                <adec:decorative xmlns:adec="http://schemas.microsoft.com/office/drawing/2017/decorative" val="0"/>
              </a:ext>
            </a:extLst>
          </p:cNvPr>
          <p:cNvGrpSpPr/>
          <p:nvPr/>
        </p:nvGrpSpPr>
        <p:grpSpPr>
          <a:xfrm>
            <a:off x="526552" y="3158805"/>
            <a:ext cx="1263647" cy="1263647"/>
            <a:chOff x="526552" y="3158805"/>
            <a:chExt cx="1263647" cy="1263647"/>
          </a:xfrm>
        </p:grpSpPr>
        <p:sp>
          <p:nvSpPr>
            <p:cNvPr id="133" name="Oval 132">
              <a:extLst>
                <a:ext uri="{FF2B5EF4-FFF2-40B4-BE49-F238E27FC236}">
                  <a16:creationId xmlns:a16="http://schemas.microsoft.com/office/drawing/2014/main" id="{208AFE87-6749-4747-A682-EC94468BC593}"/>
                </a:ext>
                <a:ext uri="{C183D7F6-B498-43B3-948B-1728B52AA6E4}">
                  <adec:decorative xmlns:adec="http://schemas.microsoft.com/office/drawing/2017/decorative" val="1"/>
                </a:ext>
              </a:extLst>
            </p:cNvPr>
            <p:cNvSpPr/>
            <p:nvPr/>
          </p:nvSpPr>
          <p:spPr>
            <a:xfrm>
              <a:off x="5265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Picture 133">
              <a:extLst>
                <a:ext uri="{FF2B5EF4-FFF2-40B4-BE49-F238E27FC236}">
                  <a16:creationId xmlns:a16="http://schemas.microsoft.com/office/drawing/2014/main" id="{F482EB5D-B53B-424E-AFDD-B4FE86F4D84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3465" y="3442683"/>
              <a:ext cx="1125869" cy="695889"/>
            </a:xfrm>
            <a:prstGeom prst="rect">
              <a:avLst/>
            </a:prstGeom>
          </p:spPr>
        </p:pic>
      </p:grpSp>
      <p:grpSp>
        <p:nvGrpSpPr>
          <p:cNvPr id="135" name="Group 134" descr="Some sweets">
            <a:extLst>
              <a:ext uri="{FF2B5EF4-FFF2-40B4-BE49-F238E27FC236}">
                <a16:creationId xmlns:a16="http://schemas.microsoft.com/office/drawing/2014/main" id="{89C1B6B9-70F0-0346-81FC-6AC55187F40D}"/>
              </a:ext>
              <a:ext uri="{C183D7F6-B498-43B3-948B-1728B52AA6E4}">
                <adec:decorative xmlns:adec="http://schemas.microsoft.com/office/drawing/2017/decorative" val="0"/>
              </a:ext>
            </a:extLst>
          </p:cNvPr>
          <p:cNvGrpSpPr/>
          <p:nvPr/>
        </p:nvGrpSpPr>
        <p:grpSpPr>
          <a:xfrm>
            <a:off x="2368052" y="3158805"/>
            <a:ext cx="1263647" cy="1263647"/>
            <a:chOff x="2368052" y="3158805"/>
            <a:chExt cx="1263647" cy="1263647"/>
          </a:xfrm>
        </p:grpSpPr>
        <p:sp>
          <p:nvSpPr>
            <p:cNvPr id="136" name="Oval 135">
              <a:extLst>
                <a:ext uri="{FF2B5EF4-FFF2-40B4-BE49-F238E27FC236}">
                  <a16:creationId xmlns:a16="http://schemas.microsoft.com/office/drawing/2014/main" id="{8BADA667-5A99-354F-B74D-2D26E916224D}"/>
                </a:ext>
                <a:ext uri="{C183D7F6-B498-43B3-948B-1728B52AA6E4}">
                  <adec:decorative xmlns:adec="http://schemas.microsoft.com/office/drawing/2017/decorative" val="1"/>
                </a:ext>
              </a:extLst>
            </p:cNvPr>
            <p:cNvSpPr/>
            <p:nvPr/>
          </p:nvSpPr>
          <p:spPr>
            <a:xfrm>
              <a:off x="23680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Picture 136">
              <a:extLst>
                <a:ext uri="{FF2B5EF4-FFF2-40B4-BE49-F238E27FC236}">
                  <a16:creationId xmlns:a16="http://schemas.microsoft.com/office/drawing/2014/main" id="{8472AAD0-DA19-E54F-A7BD-D2CAF8B5B78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435021" y="3420447"/>
              <a:ext cx="1173134" cy="698752"/>
            </a:xfrm>
            <a:prstGeom prst="rect">
              <a:avLst/>
            </a:prstGeom>
          </p:spPr>
        </p:pic>
      </p:grpSp>
      <p:grpSp>
        <p:nvGrpSpPr>
          <p:cNvPr id="138" name="Group 137" descr="A chocolate bar">
            <a:extLst>
              <a:ext uri="{FF2B5EF4-FFF2-40B4-BE49-F238E27FC236}">
                <a16:creationId xmlns:a16="http://schemas.microsoft.com/office/drawing/2014/main" id="{FD73222C-BAB4-EE46-A890-BCBE99B80AE8}"/>
              </a:ext>
              <a:ext uri="{C183D7F6-B498-43B3-948B-1728B52AA6E4}">
                <adec:decorative xmlns:adec="http://schemas.microsoft.com/office/drawing/2017/decorative" val="0"/>
              </a:ext>
            </a:extLst>
          </p:cNvPr>
          <p:cNvGrpSpPr/>
          <p:nvPr/>
        </p:nvGrpSpPr>
        <p:grpSpPr>
          <a:xfrm>
            <a:off x="4234952" y="3012958"/>
            <a:ext cx="1263647" cy="1409494"/>
            <a:chOff x="4234952" y="3012958"/>
            <a:chExt cx="1263647" cy="1409494"/>
          </a:xfrm>
        </p:grpSpPr>
        <p:sp>
          <p:nvSpPr>
            <p:cNvPr id="139" name="Oval 138">
              <a:extLst>
                <a:ext uri="{FF2B5EF4-FFF2-40B4-BE49-F238E27FC236}">
                  <a16:creationId xmlns:a16="http://schemas.microsoft.com/office/drawing/2014/main" id="{649A8DCB-1EE4-2D48-A0C9-6BC63707BF75}"/>
                </a:ext>
                <a:ext uri="{C183D7F6-B498-43B3-948B-1728B52AA6E4}">
                  <adec:decorative xmlns:adec="http://schemas.microsoft.com/office/drawing/2017/decorative" val="1"/>
                </a:ext>
              </a:extLst>
            </p:cNvPr>
            <p:cNvSpPr/>
            <p:nvPr/>
          </p:nvSpPr>
          <p:spPr>
            <a:xfrm>
              <a:off x="4234952"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3F3C4F2D-268C-B043-84CF-1CE41D552580}"/>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4479444" y="3012958"/>
              <a:ext cx="783631" cy="1306052"/>
            </a:xfrm>
            <a:prstGeom prst="rect">
              <a:avLst/>
            </a:prstGeom>
          </p:spPr>
        </p:pic>
      </p:grpSp>
      <p:grpSp>
        <p:nvGrpSpPr>
          <p:cNvPr id="141" name="Group 140" descr="A comic book">
            <a:extLst>
              <a:ext uri="{FF2B5EF4-FFF2-40B4-BE49-F238E27FC236}">
                <a16:creationId xmlns:a16="http://schemas.microsoft.com/office/drawing/2014/main" id="{DAC0A7D1-02C0-8845-9B5C-46E41D3B4765}"/>
              </a:ext>
              <a:ext uri="{C183D7F6-B498-43B3-948B-1728B52AA6E4}">
                <adec:decorative xmlns:adec="http://schemas.microsoft.com/office/drawing/2017/decorative" val="0"/>
              </a:ext>
            </a:extLst>
          </p:cNvPr>
          <p:cNvGrpSpPr/>
          <p:nvPr/>
        </p:nvGrpSpPr>
        <p:grpSpPr>
          <a:xfrm>
            <a:off x="6192608" y="3158805"/>
            <a:ext cx="1263647" cy="1292435"/>
            <a:chOff x="6192608" y="3158805"/>
            <a:chExt cx="1263647" cy="1292435"/>
          </a:xfrm>
        </p:grpSpPr>
        <p:sp>
          <p:nvSpPr>
            <p:cNvPr id="142" name="Oval 141">
              <a:extLst>
                <a:ext uri="{FF2B5EF4-FFF2-40B4-BE49-F238E27FC236}">
                  <a16:creationId xmlns:a16="http://schemas.microsoft.com/office/drawing/2014/main" id="{26A0442D-DD15-F848-B032-8E0F1B3B91E7}"/>
                </a:ext>
                <a:ext uri="{C183D7F6-B498-43B3-948B-1728B52AA6E4}">
                  <adec:decorative xmlns:adec="http://schemas.microsoft.com/office/drawing/2017/decorative" val="1"/>
                </a:ext>
              </a:extLst>
            </p:cNvPr>
            <p:cNvSpPr/>
            <p:nvPr/>
          </p:nvSpPr>
          <p:spPr>
            <a:xfrm>
              <a:off x="6192608"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 name="Picture 142">
              <a:extLst>
                <a:ext uri="{FF2B5EF4-FFF2-40B4-BE49-F238E27FC236}">
                  <a16:creationId xmlns:a16="http://schemas.microsoft.com/office/drawing/2014/main" id="{22DB3CEA-4D79-6445-8BBB-0F699F8CE7DD}"/>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rot="20767242">
              <a:off x="6307794" y="3174312"/>
              <a:ext cx="979712" cy="1276928"/>
            </a:xfrm>
            <a:prstGeom prst="rect">
              <a:avLst/>
            </a:prstGeom>
          </p:spPr>
        </p:pic>
      </p:grpSp>
      <p:grpSp>
        <p:nvGrpSpPr>
          <p:cNvPr id="144" name="Group 143" descr="A toothbrush">
            <a:extLst>
              <a:ext uri="{FF2B5EF4-FFF2-40B4-BE49-F238E27FC236}">
                <a16:creationId xmlns:a16="http://schemas.microsoft.com/office/drawing/2014/main" id="{BA88BDC7-1125-9744-8EB8-D4EDD4DFD21A}"/>
              </a:ext>
              <a:ext uri="{C183D7F6-B498-43B3-948B-1728B52AA6E4}">
                <adec:decorative xmlns:adec="http://schemas.microsoft.com/office/drawing/2017/decorative" val="0"/>
              </a:ext>
            </a:extLst>
          </p:cNvPr>
          <p:cNvGrpSpPr/>
          <p:nvPr/>
        </p:nvGrpSpPr>
        <p:grpSpPr>
          <a:xfrm>
            <a:off x="7939900" y="3158805"/>
            <a:ext cx="1391105" cy="1263647"/>
            <a:chOff x="7939900" y="3158805"/>
            <a:chExt cx="1391105" cy="1263647"/>
          </a:xfrm>
        </p:grpSpPr>
        <p:sp>
          <p:nvSpPr>
            <p:cNvPr id="145" name="Oval 144">
              <a:extLst>
                <a:ext uri="{FF2B5EF4-FFF2-40B4-BE49-F238E27FC236}">
                  <a16:creationId xmlns:a16="http://schemas.microsoft.com/office/drawing/2014/main" id="{BD19077E-D300-9941-A63A-D0C95928F9C3}"/>
                </a:ext>
                <a:ext uri="{C183D7F6-B498-43B3-948B-1728B52AA6E4}">
                  <adec:decorative xmlns:adec="http://schemas.microsoft.com/office/drawing/2017/decorative" val="1"/>
                </a:ext>
              </a:extLst>
            </p:cNvPr>
            <p:cNvSpPr/>
            <p:nvPr/>
          </p:nvSpPr>
          <p:spPr>
            <a:xfrm>
              <a:off x="7983308" y="3158805"/>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6" name="Picture 145">
              <a:extLst>
                <a:ext uri="{FF2B5EF4-FFF2-40B4-BE49-F238E27FC236}">
                  <a16:creationId xmlns:a16="http://schemas.microsoft.com/office/drawing/2014/main" id="{E041B8BA-A6C9-9A48-99A9-2FB61A690F8A}"/>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rot="20627776">
              <a:off x="7939900" y="3609374"/>
              <a:ext cx="1391105" cy="260299"/>
            </a:xfrm>
            <a:prstGeom prst="rect">
              <a:avLst/>
            </a:prstGeom>
          </p:spPr>
        </p:pic>
      </p:grpSp>
      <p:grpSp>
        <p:nvGrpSpPr>
          <p:cNvPr id="147" name="Group 146" descr="A pair of white shoes">
            <a:extLst>
              <a:ext uri="{FF2B5EF4-FFF2-40B4-BE49-F238E27FC236}">
                <a16:creationId xmlns:a16="http://schemas.microsoft.com/office/drawing/2014/main" id="{E8E3EE2E-ED60-D640-B116-87DAD66EA397}"/>
              </a:ext>
              <a:ext uri="{C183D7F6-B498-43B3-948B-1728B52AA6E4}">
                <adec:decorative xmlns:adec="http://schemas.microsoft.com/office/drawing/2017/decorative" val="0"/>
              </a:ext>
            </a:extLst>
          </p:cNvPr>
          <p:cNvGrpSpPr/>
          <p:nvPr/>
        </p:nvGrpSpPr>
        <p:grpSpPr>
          <a:xfrm>
            <a:off x="526552" y="4970394"/>
            <a:ext cx="1263647" cy="1269450"/>
            <a:chOff x="526552" y="4970394"/>
            <a:chExt cx="1263647" cy="1269450"/>
          </a:xfrm>
        </p:grpSpPr>
        <p:sp>
          <p:nvSpPr>
            <p:cNvPr id="148" name="Oval 147">
              <a:extLst>
                <a:ext uri="{FF2B5EF4-FFF2-40B4-BE49-F238E27FC236}">
                  <a16:creationId xmlns:a16="http://schemas.microsoft.com/office/drawing/2014/main" id="{5CD270E4-C774-D44F-9E54-2E5E73E76FC7}"/>
                </a:ext>
                <a:ext uri="{C183D7F6-B498-43B3-948B-1728B52AA6E4}">
                  <adec:decorative xmlns:adec="http://schemas.microsoft.com/office/drawing/2017/decorative" val="1"/>
                </a:ext>
              </a:extLst>
            </p:cNvPr>
            <p:cNvSpPr/>
            <p:nvPr/>
          </p:nvSpPr>
          <p:spPr>
            <a:xfrm>
              <a:off x="526552" y="49761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9" name="Group 148">
              <a:extLst>
                <a:ext uri="{FF2B5EF4-FFF2-40B4-BE49-F238E27FC236}">
                  <a16:creationId xmlns:a16="http://schemas.microsoft.com/office/drawing/2014/main" id="{E5E1D114-342A-E540-B0D2-7EB785D2A015}"/>
                </a:ext>
              </a:extLst>
            </p:cNvPr>
            <p:cNvGrpSpPr/>
            <p:nvPr/>
          </p:nvGrpSpPr>
          <p:grpSpPr>
            <a:xfrm>
              <a:off x="639154" y="4970394"/>
              <a:ext cx="1122751" cy="1252432"/>
              <a:chOff x="7633018" y="3083646"/>
              <a:chExt cx="1204646" cy="1343786"/>
            </a:xfrm>
          </p:grpSpPr>
          <p:pic>
            <p:nvPicPr>
              <p:cNvPr id="150" name="Picture 149">
                <a:extLst>
                  <a:ext uri="{FF2B5EF4-FFF2-40B4-BE49-F238E27FC236}">
                    <a16:creationId xmlns:a16="http://schemas.microsoft.com/office/drawing/2014/main" id="{62DBECF8-812C-1B4E-8981-9F4821EF30EF}"/>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rot="21291173">
                <a:off x="8203104" y="3083646"/>
                <a:ext cx="634560" cy="1215603"/>
              </a:xfrm>
              <a:prstGeom prst="rect">
                <a:avLst/>
              </a:prstGeom>
            </p:spPr>
          </p:pic>
          <p:pic>
            <p:nvPicPr>
              <p:cNvPr id="151" name="Picture 150">
                <a:extLst>
                  <a:ext uri="{FF2B5EF4-FFF2-40B4-BE49-F238E27FC236}">
                    <a16:creationId xmlns:a16="http://schemas.microsoft.com/office/drawing/2014/main" id="{E9E585D4-6EB1-BD4A-B1B1-D74EE23B79E4}"/>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rot="19618838" flipH="1">
                <a:off x="7633018" y="3211829"/>
                <a:ext cx="634560" cy="1215603"/>
              </a:xfrm>
              <a:prstGeom prst="rect">
                <a:avLst/>
              </a:prstGeom>
            </p:spPr>
          </p:pic>
        </p:grpSp>
      </p:grpSp>
      <p:grpSp>
        <p:nvGrpSpPr>
          <p:cNvPr id="152" name="Group 151" descr="A mobile phone">
            <a:extLst>
              <a:ext uri="{FF2B5EF4-FFF2-40B4-BE49-F238E27FC236}">
                <a16:creationId xmlns:a16="http://schemas.microsoft.com/office/drawing/2014/main" id="{215A60E1-B09D-E34E-87C6-3060A2A4F5E7}"/>
              </a:ext>
              <a:ext uri="{C183D7F6-B498-43B3-948B-1728B52AA6E4}">
                <adec:decorative xmlns:adec="http://schemas.microsoft.com/office/drawing/2017/decorative" val="0"/>
              </a:ext>
            </a:extLst>
          </p:cNvPr>
          <p:cNvGrpSpPr/>
          <p:nvPr/>
        </p:nvGrpSpPr>
        <p:grpSpPr>
          <a:xfrm>
            <a:off x="2368052" y="4912697"/>
            <a:ext cx="1263647" cy="1263647"/>
            <a:chOff x="2368052" y="4912697"/>
            <a:chExt cx="1263647" cy="1263647"/>
          </a:xfrm>
        </p:grpSpPr>
        <p:sp>
          <p:nvSpPr>
            <p:cNvPr id="153" name="Oval 152">
              <a:extLst>
                <a:ext uri="{FF2B5EF4-FFF2-40B4-BE49-F238E27FC236}">
                  <a16:creationId xmlns:a16="http://schemas.microsoft.com/office/drawing/2014/main" id="{11C810C1-49F1-9E49-954A-3FDA79FB7D08}"/>
                </a:ext>
                <a:ext uri="{C183D7F6-B498-43B3-948B-1728B52AA6E4}">
                  <adec:decorative xmlns:adec="http://schemas.microsoft.com/office/drawing/2017/decorative" val="1"/>
                </a:ext>
              </a:extLst>
            </p:cNvPr>
            <p:cNvSpPr/>
            <p:nvPr/>
          </p:nvSpPr>
          <p:spPr>
            <a:xfrm>
              <a:off x="2368052" y="49126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4" name="Picture 153">
              <a:extLst>
                <a:ext uri="{FF2B5EF4-FFF2-40B4-BE49-F238E27FC236}">
                  <a16:creationId xmlns:a16="http://schemas.microsoft.com/office/drawing/2014/main" id="{8125A337-F5AE-F346-ADB7-D6FA70B40822}"/>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rot="851848">
              <a:off x="2694563" y="5029245"/>
              <a:ext cx="541597" cy="1047943"/>
            </a:xfrm>
            <a:prstGeom prst="rect">
              <a:avLst/>
            </a:prstGeom>
          </p:spPr>
        </p:pic>
      </p:grpSp>
      <p:grpSp>
        <p:nvGrpSpPr>
          <p:cNvPr id="155" name="Group 154" descr="A jumper">
            <a:extLst>
              <a:ext uri="{FF2B5EF4-FFF2-40B4-BE49-F238E27FC236}">
                <a16:creationId xmlns:a16="http://schemas.microsoft.com/office/drawing/2014/main" id="{C1F9EB29-78DA-5D41-A26B-61DAD8C2B4D8}"/>
              </a:ext>
              <a:ext uri="{C183D7F6-B498-43B3-948B-1728B52AA6E4}">
                <adec:decorative xmlns:adec="http://schemas.microsoft.com/office/drawing/2017/decorative" val="0"/>
              </a:ext>
            </a:extLst>
          </p:cNvPr>
          <p:cNvGrpSpPr/>
          <p:nvPr/>
        </p:nvGrpSpPr>
        <p:grpSpPr>
          <a:xfrm>
            <a:off x="4016344" y="4912697"/>
            <a:ext cx="1803270" cy="1263647"/>
            <a:chOff x="4016344" y="4912697"/>
            <a:chExt cx="1803270" cy="1263647"/>
          </a:xfrm>
        </p:grpSpPr>
        <p:sp>
          <p:nvSpPr>
            <p:cNvPr id="156" name="Oval 155">
              <a:extLst>
                <a:ext uri="{FF2B5EF4-FFF2-40B4-BE49-F238E27FC236}">
                  <a16:creationId xmlns:a16="http://schemas.microsoft.com/office/drawing/2014/main" id="{32DAF6F9-8958-1443-A364-8A371FDAAA1C}"/>
                </a:ext>
                <a:ext uri="{C183D7F6-B498-43B3-948B-1728B52AA6E4}">
                  <adec:decorative xmlns:adec="http://schemas.microsoft.com/office/drawing/2017/decorative" val="1"/>
                </a:ext>
              </a:extLst>
            </p:cNvPr>
            <p:cNvSpPr/>
            <p:nvPr/>
          </p:nvSpPr>
          <p:spPr>
            <a:xfrm>
              <a:off x="4247652" y="49126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7" name="Picture 156">
              <a:extLst>
                <a:ext uri="{FF2B5EF4-FFF2-40B4-BE49-F238E27FC236}">
                  <a16:creationId xmlns:a16="http://schemas.microsoft.com/office/drawing/2014/main" id="{1C62E11C-5D58-C04A-A936-B8F29A62B546}"/>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4016344" y="5110576"/>
              <a:ext cx="1803270" cy="935751"/>
            </a:xfrm>
            <a:prstGeom prst="rect">
              <a:avLst/>
            </a:prstGeom>
          </p:spPr>
        </p:pic>
      </p:grpSp>
      <p:grpSp>
        <p:nvGrpSpPr>
          <p:cNvPr id="158" name="Group 157" descr="Ice cream cone">
            <a:extLst>
              <a:ext uri="{FF2B5EF4-FFF2-40B4-BE49-F238E27FC236}">
                <a16:creationId xmlns:a16="http://schemas.microsoft.com/office/drawing/2014/main" id="{817CAC2F-335A-8047-B9A9-F937C4B2C44A}"/>
              </a:ext>
              <a:ext uri="{C183D7F6-B498-43B3-948B-1728B52AA6E4}">
                <adec:decorative xmlns:adec="http://schemas.microsoft.com/office/drawing/2017/decorative" val="0"/>
              </a:ext>
            </a:extLst>
          </p:cNvPr>
          <p:cNvGrpSpPr/>
          <p:nvPr/>
        </p:nvGrpSpPr>
        <p:grpSpPr>
          <a:xfrm>
            <a:off x="6192608" y="4895700"/>
            <a:ext cx="1263647" cy="1326589"/>
            <a:chOff x="6192608" y="4895700"/>
            <a:chExt cx="1263647" cy="1326589"/>
          </a:xfrm>
        </p:grpSpPr>
        <p:sp>
          <p:nvSpPr>
            <p:cNvPr id="159" name="Oval 158">
              <a:extLst>
                <a:ext uri="{FF2B5EF4-FFF2-40B4-BE49-F238E27FC236}">
                  <a16:creationId xmlns:a16="http://schemas.microsoft.com/office/drawing/2014/main" id="{EB007361-2ADC-5942-A952-BF7AED6C30E0}"/>
                </a:ext>
                <a:ext uri="{C183D7F6-B498-43B3-948B-1728B52AA6E4}">
                  <adec:decorative xmlns:adec="http://schemas.microsoft.com/office/drawing/2017/decorative" val="1"/>
                </a:ext>
              </a:extLst>
            </p:cNvPr>
            <p:cNvSpPr/>
            <p:nvPr/>
          </p:nvSpPr>
          <p:spPr>
            <a:xfrm>
              <a:off x="6192608" y="48999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0" name="Picture 159">
              <a:extLst>
                <a:ext uri="{FF2B5EF4-FFF2-40B4-BE49-F238E27FC236}">
                  <a16:creationId xmlns:a16="http://schemas.microsoft.com/office/drawing/2014/main" id="{7389FA1E-7A63-0C45-970A-23C1E9DB4EE8}"/>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rot="20673014">
              <a:off x="6647192" y="4895700"/>
              <a:ext cx="486184" cy="1326589"/>
            </a:xfrm>
            <a:prstGeom prst="rect">
              <a:avLst/>
            </a:prstGeom>
          </p:spPr>
        </p:pic>
      </p:grpSp>
      <p:grpSp>
        <p:nvGrpSpPr>
          <p:cNvPr id="161" name="Group 160" descr="A football">
            <a:extLst>
              <a:ext uri="{FF2B5EF4-FFF2-40B4-BE49-F238E27FC236}">
                <a16:creationId xmlns:a16="http://schemas.microsoft.com/office/drawing/2014/main" id="{12BBBBBB-DDB9-2146-BD88-7573609B6107}"/>
              </a:ext>
              <a:ext uri="{C183D7F6-B498-43B3-948B-1728B52AA6E4}">
                <adec:decorative xmlns:adec="http://schemas.microsoft.com/office/drawing/2017/decorative" val="0"/>
              </a:ext>
            </a:extLst>
          </p:cNvPr>
          <p:cNvGrpSpPr/>
          <p:nvPr/>
        </p:nvGrpSpPr>
        <p:grpSpPr>
          <a:xfrm>
            <a:off x="8034108" y="4899997"/>
            <a:ext cx="1263647" cy="1263647"/>
            <a:chOff x="8034108" y="4899997"/>
            <a:chExt cx="1263647" cy="1263647"/>
          </a:xfrm>
        </p:grpSpPr>
        <p:sp>
          <p:nvSpPr>
            <p:cNvPr id="162" name="Oval 161">
              <a:extLst>
                <a:ext uri="{FF2B5EF4-FFF2-40B4-BE49-F238E27FC236}">
                  <a16:creationId xmlns:a16="http://schemas.microsoft.com/office/drawing/2014/main" id="{DAC22739-26EF-EA41-B2E8-9D7903D42CD6}"/>
                </a:ext>
                <a:ext uri="{C183D7F6-B498-43B3-948B-1728B52AA6E4}">
                  <adec:decorative xmlns:adec="http://schemas.microsoft.com/office/drawing/2017/decorative" val="1"/>
                </a:ext>
              </a:extLst>
            </p:cNvPr>
            <p:cNvSpPr/>
            <p:nvPr/>
          </p:nvSpPr>
          <p:spPr>
            <a:xfrm>
              <a:off x="8034108" y="4899997"/>
              <a:ext cx="1263647" cy="12636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3" name="Picture 162">
              <a:extLst>
                <a:ext uri="{FF2B5EF4-FFF2-40B4-BE49-F238E27FC236}">
                  <a16:creationId xmlns:a16="http://schemas.microsoft.com/office/drawing/2014/main" id="{71611E83-EA8F-094E-B57D-37625574F112}"/>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8266608" y="5132497"/>
              <a:ext cx="798646" cy="798646"/>
            </a:xfrm>
            <a:prstGeom prst="rect">
              <a:avLst/>
            </a:prstGeom>
          </p:spPr>
        </p:pic>
      </p:grpSp>
    </p:spTree>
    <p:extLst>
      <p:ext uri="{BB962C8B-B14F-4D97-AF65-F5344CB8AC3E}">
        <p14:creationId xmlns:p14="http://schemas.microsoft.com/office/powerpoint/2010/main" val="18129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32"/>
                                        </p:tgtEl>
                                        <p:attrNameLst>
                                          <p:attrName>style.visibility</p:attrName>
                                        </p:attrNameLst>
                                      </p:cBhvr>
                                      <p:to>
                                        <p:strVal val="visible"/>
                                      </p:to>
                                    </p:set>
                                    <p:animEffect transition="in" filter="wipe(up)">
                                      <p:cBhvr>
                                        <p:cTn id="7" dur="2000"/>
                                        <p:tgtEl>
                                          <p:spTgt spid="132"/>
                                        </p:tgtEl>
                                      </p:cBhvr>
                                    </p:animEffect>
                                  </p:childTnLst>
                                </p:cTn>
                              </p:par>
                              <p:par>
                                <p:cTn id="8" presetID="22" presetClass="entr" presetSubtype="1"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wipe(up)">
                                      <p:cBhvr>
                                        <p:cTn id="10" dur="2000"/>
                                        <p:tgtEl>
                                          <p:spTgt spid="135"/>
                                        </p:tgtEl>
                                      </p:cBhvr>
                                    </p:animEffect>
                                  </p:childTnLst>
                                </p:cTn>
                              </p:par>
                              <p:par>
                                <p:cTn id="11" presetID="22" presetClass="entr" presetSubtype="1"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wipe(up)">
                                      <p:cBhvr>
                                        <p:cTn id="13" dur="2000"/>
                                        <p:tgtEl>
                                          <p:spTgt spid="141"/>
                                        </p:tgtEl>
                                      </p:cBhvr>
                                    </p:animEffect>
                                  </p:childTnLst>
                                </p:cTn>
                              </p:par>
                              <p:par>
                                <p:cTn id="14" presetID="22" presetClass="entr" presetSubtype="1" fill="hold"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wipe(up)">
                                      <p:cBhvr>
                                        <p:cTn id="16" dur="2000"/>
                                        <p:tgtEl>
                                          <p:spTgt spid="144"/>
                                        </p:tgtEl>
                                      </p:cBhvr>
                                    </p:animEffect>
                                  </p:childTnLst>
                                </p:cTn>
                              </p:par>
                              <p:par>
                                <p:cTn id="17" presetID="22" presetClass="entr" presetSubtype="1" fill="hold" nodeType="with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wipe(up)">
                                      <p:cBhvr>
                                        <p:cTn id="19" dur="2000"/>
                                        <p:tgtEl>
                                          <p:spTgt spid="147"/>
                                        </p:tgtEl>
                                      </p:cBhvr>
                                    </p:animEffect>
                                  </p:childTnLst>
                                </p:cTn>
                              </p:par>
                              <p:par>
                                <p:cTn id="20" presetID="22" presetClass="entr" presetSubtype="1" fill="hold" nodeType="with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wipe(up)">
                                      <p:cBhvr>
                                        <p:cTn id="22" dur="2000"/>
                                        <p:tgtEl>
                                          <p:spTgt spid="152"/>
                                        </p:tgtEl>
                                      </p:cBhvr>
                                    </p:animEffect>
                                  </p:childTnLst>
                                </p:cTn>
                              </p:par>
                              <p:par>
                                <p:cTn id="23" presetID="22" presetClass="entr" presetSubtype="1" fill="hold" nodeType="with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wipe(up)">
                                      <p:cBhvr>
                                        <p:cTn id="25" dur="2000"/>
                                        <p:tgtEl>
                                          <p:spTgt spid="158"/>
                                        </p:tgtEl>
                                      </p:cBhvr>
                                    </p:animEffect>
                                  </p:childTnLst>
                                </p:cTn>
                              </p:par>
                              <p:par>
                                <p:cTn id="26" presetID="22" presetClass="entr" presetSubtype="1" fill="hold" nodeType="with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up)">
                                      <p:cBhvr>
                                        <p:cTn id="28" dur="2000"/>
                                        <p:tgtEl>
                                          <p:spTgt spid="161"/>
                                        </p:tgtEl>
                                      </p:cBhvr>
                                    </p:animEffect>
                                  </p:childTnLst>
                                </p:cTn>
                              </p:par>
                              <p:par>
                                <p:cTn id="29" presetID="22" presetClass="entr" presetSubtype="1"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2000"/>
                                        <p:tgtEl>
                                          <p:spTgt spid="138"/>
                                        </p:tgtEl>
                                      </p:cBhvr>
                                    </p:animEffect>
                                  </p:childTnLst>
                                </p:cTn>
                              </p:par>
                              <p:par>
                                <p:cTn id="32" presetID="22" presetClass="entr" presetSubtype="1" fill="hold"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wipe(up)">
                                      <p:cBhvr>
                                        <p:cTn id="34" dur="2000"/>
                                        <p:tgtEl>
                                          <p:spTgt spid="155"/>
                                        </p:tgtEl>
                                      </p:cBhvr>
                                    </p:animEffect>
                                  </p:childTnLst>
                                </p:cTn>
                              </p:par>
                              <p:par>
                                <p:cTn id="35" presetID="22" presetClass="entr" presetSubtype="1" fill="hold" nodeType="with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up)">
                                      <p:cBhvr>
                                        <p:cTn id="37" dur="2000"/>
                                        <p:tgtEl>
                                          <p:spTgt spid="116"/>
                                        </p:tgtEl>
                                      </p:cBhvr>
                                    </p:animEffect>
                                  </p:childTnLst>
                                </p:cTn>
                              </p:par>
                              <p:par>
                                <p:cTn id="38" presetID="22" presetClass="entr" presetSubtype="1"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up)">
                                      <p:cBhvr>
                                        <p:cTn id="40" dur="2000"/>
                                        <p:tgtEl>
                                          <p:spTgt spid="119"/>
                                        </p:tgtEl>
                                      </p:cBhvr>
                                    </p:animEffect>
                                  </p:childTnLst>
                                </p:cTn>
                              </p:par>
                              <p:par>
                                <p:cTn id="41" presetID="22" presetClass="entr" presetSubtype="1" fill="hold" nodeType="withEffect">
                                  <p:stCondLst>
                                    <p:cond delay="0"/>
                                  </p:stCondLst>
                                  <p:childTnLst>
                                    <p:set>
                                      <p:cBhvr>
                                        <p:cTn id="42" dur="1" fill="hold">
                                          <p:stCondLst>
                                            <p:cond delay="0"/>
                                          </p:stCondLst>
                                        </p:cTn>
                                        <p:tgtEl>
                                          <p:spTgt spid="122"/>
                                        </p:tgtEl>
                                        <p:attrNameLst>
                                          <p:attrName>style.visibility</p:attrName>
                                        </p:attrNameLst>
                                      </p:cBhvr>
                                      <p:to>
                                        <p:strVal val="visible"/>
                                      </p:to>
                                    </p:set>
                                    <p:animEffect transition="in" filter="wipe(up)">
                                      <p:cBhvr>
                                        <p:cTn id="43" dur="2000"/>
                                        <p:tgtEl>
                                          <p:spTgt spid="122"/>
                                        </p:tgtEl>
                                      </p:cBhvr>
                                    </p:animEffect>
                                  </p:childTnLst>
                                </p:cTn>
                              </p:par>
                              <p:par>
                                <p:cTn id="44" presetID="22" presetClass="entr" presetSubtype="1" fill="hold" nodeType="with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wipe(up)">
                                      <p:cBhvr>
                                        <p:cTn id="46" dur="2000"/>
                                        <p:tgtEl>
                                          <p:spTgt spid="125"/>
                                        </p:tgtEl>
                                      </p:cBhvr>
                                    </p:animEffect>
                                  </p:childTnLst>
                                </p:cTn>
                              </p:par>
                              <p:par>
                                <p:cTn id="47" presetID="22" presetClass="entr" presetSubtype="1" fill="hold" nodeType="with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2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4F0B-69EE-B440-9D77-D1BB9297EEA5}"/>
              </a:ext>
            </a:extLst>
          </p:cNvPr>
          <p:cNvSpPr>
            <a:spLocks noGrp="1"/>
          </p:cNvSpPr>
          <p:nvPr>
            <p:ph type="title"/>
          </p:nvPr>
        </p:nvSpPr>
        <p:spPr/>
        <p:txBody>
          <a:bodyPr/>
          <a:lstStyle/>
          <a:p>
            <a:r>
              <a:rPr lang="en-US" cap="none" dirty="0">
                <a:solidFill>
                  <a:srgbClr val="00864F"/>
                </a:solidFill>
                <a:latin typeface="Arial" charset="0"/>
                <a:ea typeface="ＭＳ Ｐゴシック"/>
              </a:rPr>
              <a:t>My needs and my wants</a:t>
            </a:r>
            <a:endParaRPr lang="en-US" dirty="0"/>
          </a:p>
        </p:txBody>
      </p:sp>
      <p:sp>
        <p:nvSpPr>
          <p:cNvPr id="168" name="Rectangle 167">
            <a:extLst>
              <a:ext uri="{FF2B5EF4-FFF2-40B4-BE49-F238E27FC236}">
                <a16:creationId xmlns:a16="http://schemas.microsoft.com/office/drawing/2014/main" id="{1DD944E9-3A60-A34A-8F7B-F775D1F6DD93}"/>
              </a:ext>
              <a:ext uri="{C183D7F6-B498-43B3-948B-1728B52AA6E4}">
                <adec:decorative xmlns:adec="http://schemas.microsoft.com/office/drawing/2017/decorative" val="1"/>
              </a:ext>
            </a:extLst>
          </p:cNvPr>
          <p:cNvSpPr/>
          <p:nvPr/>
        </p:nvSpPr>
        <p:spPr>
          <a:xfrm>
            <a:off x="846138" y="1578390"/>
            <a:ext cx="3581400" cy="4238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TextBox 168">
            <a:extLst>
              <a:ext uri="{FF2B5EF4-FFF2-40B4-BE49-F238E27FC236}">
                <a16:creationId xmlns:a16="http://schemas.microsoft.com/office/drawing/2014/main" id="{380C50DC-B671-3E45-88E0-12E3D4A8CE11}"/>
              </a:ext>
            </a:extLst>
          </p:cNvPr>
          <p:cNvSpPr txBox="1"/>
          <p:nvPr/>
        </p:nvSpPr>
        <p:spPr>
          <a:xfrm>
            <a:off x="1430338" y="1503961"/>
            <a:ext cx="2463800" cy="423834"/>
          </a:xfrm>
          <a:prstGeom prst="rect">
            <a:avLst/>
          </a:prstGeom>
          <a:noFill/>
        </p:spPr>
        <p:txBody>
          <a:bodyPr wrap="square" lIns="0" tIns="0" rIns="0" bIns="0" rtlCol="0">
            <a:spAutoFit/>
          </a:bodyPr>
          <a:lstStyle/>
          <a:p>
            <a:pPr algn="ctr">
              <a:lnSpc>
                <a:spcPts val="3800"/>
              </a:lnSpc>
            </a:pPr>
            <a:r>
              <a:rPr lang="en-US" sz="2000" dirty="0">
                <a:solidFill>
                  <a:schemeClr val="bg1"/>
                </a:solidFill>
              </a:rPr>
              <a:t>Needs (Essentials)</a:t>
            </a:r>
            <a:endParaRPr lang="en-US" sz="2000" dirty="0">
              <a:solidFill>
                <a:schemeClr val="bg1"/>
              </a:solidFill>
              <a:latin typeface="Arial" panose="020B0604020202020204" pitchFamily="34" charset="0"/>
              <a:cs typeface="Arial" panose="020B0604020202020204" pitchFamily="34" charset="0"/>
            </a:endParaRPr>
          </a:p>
        </p:txBody>
      </p:sp>
      <p:pic>
        <p:nvPicPr>
          <p:cNvPr id="24" name="Picture 23" descr="A bottle of water - this is a need">
            <a:extLst>
              <a:ext uri="{FF2B5EF4-FFF2-40B4-BE49-F238E27FC236}">
                <a16:creationId xmlns:a16="http://schemas.microsoft.com/office/drawing/2014/main" id="{B7645D2C-2CFA-B640-A0C4-F40938DDADB2}"/>
              </a:ext>
            </a:extLst>
          </p:cNvPr>
          <p:cNvPicPr>
            <a:picLocks noChangeAspect="1"/>
          </p:cNvPicPr>
          <p:nvPr/>
        </p:nvPicPr>
        <p:blipFill>
          <a:blip r:embed="rId3"/>
          <a:stretch>
            <a:fillRect/>
          </a:stretch>
        </p:blipFill>
        <p:spPr>
          <a:xfrm rot="20768041">
            <a:off x="1404896" y="2246746"/>
            <a:ext cx="475364" cy="1329950"/>
          </a:xfrm>
          <a:prstGeom prst="rect">
            <a:avLst/>
          </a:prstGeom>
        </p:spPr>
      </p:pic>
      <p:pic>
        <p:nvPicPr>
          <p:cNvPr id="23" name="Picture 22" descr="A house - this is a need">
            <a:extLst>
              <a:ext uri="{FF2B5EF4-FFF2-40B4-BE49-F238E27FC236}">
                <a16:creationId xmlns:a16="http://schemas.microsoft.com/office/drawing/2014/main" id="{7BA83F2D-8E07-5349-A223-796D8F0B81D1}"/>
              </a:ext>
            </a:extLst>
          </p:cNvPr>
          <p:cNvPicPr>
            <a:picLocks noChangeAspect="1"/>
          </p:cNvPicPr>
          <p:nvPr/>
        </p:nvPicPr>
        <p:blipFill>
          <a:blip r:embed="rId4"/>
          <a:stretch>
            <a:fillRect/>
          </a:stretch>
        </p:blipFill>
        <p:spPr>
          <a:xfrm>
            <a:off x="2818226" y="2378598"/>
            <a:ext cx="1118871" cy="881535"/>
          </a:xfrm>
          <a:prstGeom prst="rect">
            <a:avLst/>
          </a:prstGeom>
        </p:spPr>
      </p:pic>
      <p:pic>
        <p:nvPicPr>
          <p:cNvPr id="27" name="Picture 26" descr="A toothbrush - this is a need">
            <a:extLst>
              <a:ext uri="{FF2B5EF4-FFF2-40B4-BE49-F238E27FC236}">
                <a16:creationId xmlns:a16="http://schemas.microsoft.com/office/drawing/2014/main" id="{E0637018-5476-B347-AEC2-9BA69AAA8771}"/>
              </a:ext>
            </a:extLst>
          </p:cNvPr>
          <p:cNvPicPr>
            <a:picLocks noChangeAspect="1"/>
          </p:cNvPicPr>
          <p:nvPr/>
        </p:nvPicPr>
        <p:blipFill>
          <a:blip r:embed="rId5"/>
          <a:stretch>
            <a:fillRect/>
          </a:stretch>
        </p:blipFill>
        <p:spPr>
          <a:xfrm rot="20627776">
            <a:off x="2400863" y="3642096"/>
            <a:ext cx="1391105" cy="260299"/>
          </a:xfrm>
          <a:prstGeom prst="rect">
            <a:avLst/>
          </a:prstGeom>
        </p:spPr>
      </p:pic>
      <p:grpSp>
        <p:nvGrpSpPr>
          <p:cNvPr id="33" name="Group 32" descr="Food items - this is a need">
            <a:extLst>
              <a:ext uri="{FF2B5EF4-FFF2-40B4-BE49-F238E27FC236}">
                <a16:creationId xmlns:a16="http://schemas.microsoft.com/office/drawing/2014/main" id="{C2654AA1-576E-3144-9A78-3B93D2B2CB90}"/>
              </a:ext>
            </a:extLst>
          </p:cNvPr>
          <p:cNvGrpSpPr/>
          <p:nvPr/>
        </p:nvGrpSpPr>
        <p:grpSpPr>
          <a:xfrm>
            <a:off x="884456" y="3764062"/>
            <a:ext cx="1423356" cy="1158799"/>
            <a:chOff x="6168943" y="1540362"/>
            <a:chExt cx="1423356" cy="1158799"/>
          </a:xfrm>
        </p:grpSpPr>
        <p:pic>
          <p:nvPicPr>
            <p:cNvPr id="28" name="Picture 27">
              <a:extLst>
                <a:ext uri="{FF2B5EF4-FFF2-40B4-BE49-F238E27FC236}">
                  <a16:creationId xmlns:a16="http://schemas.microsoft.com/office/drawing/2014/main" id="{F84DB044-5C6B-B444-B402-E5A2508AA0B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168943" y="1540362"/>
              <a:ext cx="898864" cy="840664"/>
            </a:xfrm>
            <a:prstGeom prst="rect">
              <a:avLst/>
            </a:prstGeom>
          </p:spPr>
        </p:pic>
        <p:pic>
          <p:nvPicPr>
            <p:cNvPr id="7" name="Picture 6">
              <a:extLst>
                <a:ext uri="{FF2B5EF4-FFF2-40B4-BE49-F238E27FC236}">
                  <a16:creationId xmlns:a16="http://schemas.microsoft.com/office/drawing/2014/main" id="{E5B1AA69-774F-C84D-A40F-F8A97E05CD6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56703" y="1767740"/>
              <a:ext cx="835596" cy="931421"/>
            </a:xfrm>
            <a:prstGeom prst="rect">
              <a:avLst/>
            </a:prstGeom>
          </p:spPr>
        </p:pic>
      </p:grpSp>
      <p:pic>
        <p:nvPicPr>
          <p:cNvPr id="17" name="Picture 16" descr="A jumper - this is a need">
            <a:extLst>
              <a:ext uri="{FF2B5EF4-FFF2-40B4-BE49-F238E27FC236}">
                <a16:creationId xmlns:a16="http://schemas.microsoft.com/office/drawing/2014/main" id="{A7870A73-83BE-9D49-815A-83DE756F68CF}"/>
              </a:ext>
            </a:extLst>
          </p:cNvPr>
          <p:cNvPicPr>
            <a:picLocks noChangeAspect="1"/>
          </p:cNvPicPr>
          <p:nvPr/>
        </p:nvPicPr>
        <p:blipFill>
          <a:blip r:embed="rId8"/>
          <a:srcRect/>
          <a:stretch/>
        </p:blipFill>
        <p:spPr>
          <a:xfrm>
            <a:off x="2494556" y="4253045"/>
            <a:ext cx="1803270" cy="932390"/>
          </a:xfrm>
          <a:prstGeom prst="rect">
            <a:avLst/>
          </a:prstGeom>
        </p:spPr>
      </p:pic>
      <p:grpSp>
        <p:nvGrpSpPr>
          <p:cNvPr id="6" name="Group 5" descr="A pair of shoes - this is a need">
            <a:extLst>
              <a:ext uri="{FF2B5EF4-FFF2-40B4-BE49-F238E27FC236}">
                <a16:creationId xmlns:a16="http://schemas.microsoft.com/office/drawing/2014/main" id="{B3BE4217-1EAF-FC44-8CCE-FF7BCEB83AC1}"/>
              </a:ext>
            </a:extLst>
          </p:cNvPr>
          <p:cNvGrpSpPr/>
          <p:nvPr/>
        </p:nvGrpSpPr>
        <p:grpSpPr>
          <a:xfrm>
            <a:off x="992093" y="5096890"/>
            <a:ext cx="1122751" cy="1252432"/>
            <a:chOff x="7633018" y="3083646"/>
            <a:chExt cx="1204646" cy="1343786"/>
          </a:xfrm>
        </p:grpSpPr>
        <p:pic>
          <p:nvPicPr>
            <p:cNvPr id="47" name="Picture 46">
              <a:extLst>
                <a:ext uri="{FF2B5EF4-FFF2-40B4-BE49-F238E27FC236}">
                  <a16:creationId xmlns:a16="http://schemas.microsoft.com/office/drawing/2014/main" id="{0D3F3DCE-7A36-6C4A-B33A-68D8608DF5B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21291173">
              <a:off x="8203104" y="3083646"/>
              <a:ext cx="634560" cy="1215603"/>
            </a:xfrm>
            <a:prstGeom prst="rect">
              <a:avLst/>
            </a:prstGeom>
          </p:spPr>
        </p:pic>
        <p:pic>
          <p:nvPicPr>
            <p:cNvPr id="48" name="Picture 47">
              <a:extLst>
                <a:ext uri="{FF2B5EF4-FFF2-40B4-BE49-F238E27FC236}">
                  <a16:creationId xmlns:a16="http://schemas.microsoft.com/office/drawing/2014/main" id="{7C9A6411-CA59-C34B-8BD0-A605696E444D}"/>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19618838" flipH="1">
              <a:off x="7633018" y="3211829"/>
              <a:ext cx="634560" cy="1215603"/>
            </a:xfrm>
            <a:prstGeom prst="rect">
              <a:avLst/>
            </a:prstGeom>
          </p:spPr>
        </p:pic>
      </p:grpSp>
      <p:pic>
        <p:nvPicPr>
          <p:cNvPr id="68" name="Picture 67" descr="A bed - this is a need">
            <a:extLst>
              <a:ext uri="{FF2B5EF4-FFF2-40B4-BE49-F238E27FC236}">
                <a16:creationId xmlns:a16="http://schemas.microsoft.com/office/drawing/2014/main" id="{6041EA5E-EE4E-9246-87AF-88436A4A7993}"/>
              </a:ext>
            </a:extLst>
          </p:cNvPr>
          <p:cNvPicPr>
            <a:picLocks noChangeAspect="1"/>
          </p:cNvPicPr>
          <p:nvPr/>
        </p:nvPicPr>
        <p:blipFill>
          <a:blip r:embed="rId10"/>
          <a:stretch>
            <a:fillRect/>
          </a:stretch>
        </p:blipFill>
        <p:spPr>
          <a:xfrm>
            <a:off x="2662238" y="5498885"/>
            <a:ext cx="1140116" cy="679463"/>
          </a:xfrm>
          <a:prstGeom prst="rect">
            <a:avLst/>
          </a:prstGeom>
        </p:spPr>
      </p:pic>
      <p:sp>
        <p:nvSpPr>
          <p:cNvPr id="171" name="Rectangle 170">
            <a:extLst>
              <a:ext uri="{FF2B5EF4-FFF2-40B4-BE49-F238E27FC236}">
                <a16:creationId xmlns:a16="http://schemas.microsoft.com/office/drawing/2014/main" id="{0329FA28-3D31-AA4D-8B34-80CFB04C1952}"/>
              </a:ext>
              <a:ext uri="{C183D7F6-B498-43B3-948B-1728B52AA6E4}">
                <adec:decorative xmlns:adec="http://schemas.microsoft.com/office/drawing/2017/decorative" val="1"/>
              </a:ext>
            </a:extLst>
          </p:cNvPr>
          <p:cNvSpPr/>
          <p:nvPr/>
        </p:nvSpPr>
        <p:spPr>
          <a:xfrm>
            <a:off x="5392738" y="1578390"/>
            <a:ext cx="3581400" cy="423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TextBox 171">
            <a:extLst>
              <a:ext uri="{FF2B5EF4-FFF2-40B4-BE49-F238E27FC236}">
                <a16:creationId xmlns:a16="http://schemas.microsoft.com/office/drawing/2014/main" id="{C3B2F4D5-DAED-C448-8EE1-8FA2AB22B4F7}"/>
              </a:ext>
            </a:extLst>
          </p:cNvPr>
          <p:cNvSpPr txBox="1"/>
          <p:nvPr/>
        </p:nvSpPr>
        <p:spPr>
          <a:xfrm>
            <a:off x="5976938" y="1503961"/>
            <a:ext cx="2463800" cy="423834"/>
          </a:xfrm>
          <a:prstGeom prst="rect">
            <a:avLst/>
          </a:prstGeom>
          <a:noFill/>
        </p:spPr>
        <p:txBody>
          <a:bodyPr wrap="square" lIns="0" tIns="0" rIns="0" bIns="0" rtlCol="0">
            <a:spAutoFit/>
          </a:bodyPr>
          <a:lstStyle/>
          <a:p>
            <a:pPr algn="ctr">
              <a:lnSpc>
                <a:spcPts val="3800"/>
              </a:lnSpc>
            </a:pPr>
            <a:r>
              <a:rPr lang="en-US" sz="2000" dirty="0">
                <a:solidFill>
                  <a:schemeClr val="bg1"/>
                </a:solidFill>
              </a:rPr>
              <a:t>Wants (Not Essential)</a:t>
            </a:r>
            <a:endParaRPr lang="en-US" sz="2000" dirty="0">
              <a:solidFill>
                <a:schemeClr val="bg1"/>
              </a:solidFill>
              <a:latin typeface="Arial" panose="020B0604020202020204" pitchFamily="34" charset="0"/>
              <a:cs typeface="Arial" panose="020B0604020202020204" pitchFamily="34" charset="0"/>
            </a:endParaRPr>
          </a:p>
        </p:txBody>
      </p:sp>
      <p:grpSp>
        <p:nvGrpSpPr>
          <p:cNvPr id="32" name="Group 31" descr="Confectionery - this is a want">
            <a:extLst>
              <a:ext uri="{FF2B5EF4-FFF2-40B4-BE49-F238E27FC236}">
                <a16:creationId xmlns:a16="http://schemas.microsoft.com/office/drawing/2014/main" id="{7D0D04BF-403B-ED48-8F48-D1798A4E1C9F}"/>
              </a:ext>
            </a:extLst>
          </p:cNvPr>
          <p:cNvGrpSpPr/>
          <p:nvPr/>
        </p:nvGrpSpPr>
        <p:grpSpPr>
          <a:xfrm>
            <a:off x="5903235" y="2371217"/>
            <a:ext cx="1280203" cy="1219360"/>
            <a:chOff x="2408439" y="3028408"/>
            <a:chExt cx="1280203" cy="1219360"/>
          </a:xfrm>
        </p:grpSpPr>
        <p:pic>
          <p:nvPicPr>
            <p:cNvPr id="12" name="Picture 11">
              <a:extLst>
                <a:ext uri="{FF2B5EF4-FFF2-40B4-BE49-F238E27FC236}">
                  <a16:creationId xmlns:a16="http://schemas.microsoft.com/office/drawing/2014/main" id="{00713F5E-7A5D-0D4C-BECC-8C77E2DC2DAE}"/>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408439" y="3028408"/>
              <a:ext cx="581697" cy="969495"/>
            </a:xfrm>
            <a:prstGeom prst="rect">
              <a:avLst/>
            </a:prstGeom>
          </p:spPr>
        </p:pic>
        <p:pic>
          <p:nvPicPr>
            <p:cNvPr id="30" name="Picture 29">
              <a:extLst>
                <a:ext uri="{FF2B5EF4-FFF2-40B4-BE49-F238E27FC236}">
                  <a16:creationId xmlns:a16="http://schemas.microsoft.com/office/drawing/2014/main" id="{9795021F-A399-1744-BE7F-9D64FCA47EDD}"/>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849648" y="3748039"/>
              <a:ext cx="838994" cy="499729"/>
            </a:xfrm>
            <a:prstGeom prst="rect">
              <a:avLst/>
            </a:prstGeom>
          </p:spPr>
        </p:pic>
      </p:grpSp>
      <p:pic>
        <p:nvPicPr>
          <p:cNvPr id="5" name="Picture 4" descr="A mobile phone - this is a want">
            <a:extLst>
              <a:ext uri="{FF2B5EF4-FFF2-40B4-BE49-F238E27FC236}">
                <a16:creationId xmlns:a16="http://schemas.microsoft.com/office/drawing/2014/main" id="{CCB5F8C0-7913-C546-A6C6-4C4F2C06507D}"/>
              </a:ext>
            </a:extLst>
          </p:cNvPr>
          <p:cNvPicPr>
            <a:picLocks noChangeAspect="1"/>
          </p:cNvPicPr>
          <p:nvPr/>
        </p:nvPicPr>
        <p:blipFill>
          <a:blip r:embed="rId13"/>
          <a:stretch>
            <a:fillRect/>
          </a:stretch>
        </p:blipFill>
        <p:spPr>
          <a:xfrm rot="851848">
            <a:off x="7744888" y="2374053"/>
            <a:ext cx="541597" cy="1047943"/>
          </a:xfrm>
          <a:prstGeom prst="rect">
            <a:avLst/>
          </a:prstGeom>
        </p:spPr>
      </p:pic>
      <p:pic>
        <p:nvPicPr>
          <p:cNvPr id="55" name="Picture 54" descr="A comic - this is a want">
            <a:extLst>
              <a:ext uri="{FF2B5EF4-FFF2-40B4-BE49-F238E27FC236}">
                <a16:creationId xmlns:a16="http://schemas.microsoft.com/office/drawing/2014/main" id="{C606CAD2-17C5-7045-88C6-673A8B700872}"/>
              </a:ext>
            </a:extLst>
          </p:cNvPr>
          <p:cNvPicPr>
            <a:picLocks noChangeAspect="1"/>
          </p:cNvPicPr>
          <p:nvPr/>
        </p:nvPicPr>
        <p:blipFill>
          <a:blip r:embed="rId14"/>
          <a:stretch>
            <a:fillRect/>
          </a:stretch>
        </p:blipFill>
        <p:spPr>
          <a:xfrm rot="20767242">
            <a:off x="5531588" y="3841571"/>
            <a:ext cx="979712" cy="1276928"/>
          </a:xfrm>
          <a:prstGeom prst="rect">
            <a:avLst/>
          </a:prstGeom>
        </p:spPr>
      </p:pic>
      <p:pic>
        <p:nvPicPr>
          <p:cNvPr id="25" name="Picture 24" descr="Ice cream cone - this is a want">
            <a:extLst>
              <a:ext uri="{FF2B5EF4-FFF2-40B4-BE49-F238E27FC236}">
                <a16:creationId xmlns:a16="http://schemas.microsoft.com/office/drawing/2014/main" id="{1C558E2D-8664-E54A-AF34-C01424DB860B}"/>
              </a:ext>
            </a:extLst>
          </p:cNvPr>
          <p:cNvPicPr>
            <a:picLocks noChangeAspect="1"/>
          </p:cNvPicPr>
          <p:nvPr/>
        </p:nvPicPr>
        <p:blipFill>
          <a:blip r:embed="rId15"/>
          <a:stretch>
            <a:fillRect/>
          </a:stretch>
        </p:blipFill>
        <p:spPr>
          <a:xfrm rot="20673014">
            <a:off x="7013268" y="3849986"/>
            <a:ext cx="486184" cy="1326589"/>
          </a:xfrm>
          <a:prstGeom prst="rect">
            <a:avLst/>
          </a:prstGeom>
        </p:spPr>
      </p:pic>
      <p:pic>
        <p:nvPicPr>
          <p:cNvPr id="50" name="Picture 49" descr="A computer game controller - this is a want">
            <a:extLst>
              <a:ext uri="{FF2B5EF4-FFF2-40B4-BE49-F238E27FC236}">
                <a16:creationId xmlns:a16="http://schemas.microsoft.com/office/drawing/2014/main" id="{DAFE15C6-6191-F848-8CCE-4B4FD016DB25}"/>
              </a:ext>
            </a:extLst>
          </p:cNvPr>
          <p:cNvPicPr>
            <a:picLocks noChangeAspect="1"/>
          </p:cNvPicPr>
          <p:nvPr/>
        </p:nvPicPr>
        <p:blipFill>
          <a:blip r:embed="rId16"/>
          <a:stretch>
            <a:fillRect/>
          </a:stretch>
        </p:blipFill>
        <p:spPr>
          <a:xfrm>
            <a:off x="7848269" y="4175546"/>
            <a:ext cx="1125869" cy="695889"/>
          </a:xfrm>
          <a:prstGeom prst="rect">
            <a:avLst/>
          </a:prstGeom>
        </p:spPr>
      </p:pic>
      <p:pic>
        <p:nvPicPr>
          <p:cNvPr id="8" name="Picture 7" descr="A football - this is a want">
            <a:extLst>
              <a:ext uri="{FF2B5EF4-FFF2-40B4-BE49-F238E27FC236}">
                <a16:creationId xmlns:a16="http://schemas.microsoft.com/office/drawing/2014/main" id="{349072EC-E50B-2C4C-A31C-76700ACD0C60}"/>
              </a:ext>
            </a:extLst>
          </p:cNvPr>
          <p:cNvPicPr>
            <a:picLocks noChangeAspect="1"/>
          </p:cNvPicPr>
          <p:nvPr/>
        </p:nvPicPr>
        <p:blipFill>
          <a:blip r:embed="rId17"/>
          <a:stretch>
            <a:fillRect/>
          </a:stretch>
        </p:blipFill>
        <p:spPr>
          <a:xfrm>
            <a:off x="6122943" y="5509153"/>
            <a:ext cx="798646" cy="798646"/>
          </a:xfrm>
          <a:prstGeom prst="rect">
            <a:avLst/>
          </a:prstGeom>
        </p:spPr>
      </p:pic>
      <p:pic>
        <p:nvPicPr>
          <p:cNvPr id="15" name="Picture 14" descr="A car - this is a want">
            <a:extLst>
              <a:ext uri="{FF2B5EF4-FFF2-40B4-BE49-F238E27FC236}">
                <a16:creationId xmlns:a16="http://schemas.microsoft.com/office/drawing/2014/main" id="{AD9645D1-2AAB-3E47-9B2F-25435CFDBC19}"/>
              </a:ext>
            </a:extLst>
          </p:cNvPr>
          <p:cNvPicPr>
            <a:picLocks noChangeAspect="1"/>
          </p:cNvPicPr>
          <p:nvPr/>
        </p:nvPicPr>
        <p:blipFill>
          <a:blip r:embed="rId18"/>
          <a:stretch>
            <a:fillRect/>
          </a:stretch>
        </p:blipFill>
        <p:spPr>
          <a:xfrm>
            <a:off x="7281006" y="5467153"/>
            <a:ext cx="1510550" cy="721027"/>
          </a:xfrm>
          <a:prstGeom prst="rect">
            <a:avLst/>
          </a:prstGeom>
        </p:spPr>
      </p:pic>
    </p:spTree>
    <p:extLst>
      <p:ext uri="{BB962C8B-B14F-4D97-AF65-F5344CB8AC3E}">
        <p14:creationId xmlns:p14="http://schemas.microsoft.com/office/powerpoint/2010/main" val="8294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par>
                                <p:cTn id="17" presetID="3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par>
                                <p:cTn id="23" presetID="3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par>
                                <p:cTn id="29" presetID="3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par>
                                <p:cTn id="35" presetID="3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par>
                                <p:cTn id="41" presetID="31"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000" fill="hold"/>
                                        <p:tgtEl>
                                          <p:spTgt spid="68"/>
                                        </p:tgtEl>
                                        <p:attrNameLst>
                                          <p:attrName>ppt_w</p:attrName>
                                        </p:attrNameLst>
                                      </p:cBhvr>
                                      <p:tavLst>
                                        <p:tav tm="0">
                                          <p:val>
                                            <p:fltVal val="0"/>
                                          </p:val>
                                        </p:tav>
                                        <p:tav tm="100000">
                                          <p:val>
                                            <p:strVal val="#ppt_w"/>
                                          </p:val>
                                        </p:tav>
                                      </p:tavLst>
                                    </p:anim>
                                    <p:anim calcmode="lin" valueType="num">
                                      <p:cBhvr>
                                        <p:cTn id="44" dur="1000" fill="hold"/>
                                        <p:tgtEl>
                                          <p:spTgt spid="68"/>
                                        </p:tgtEl>
                                        <p:attrNameLst>
                                          <p:attrName>ppt_h</p:attrName>
                                        </p:attrNameLst>
                                      </p:cBhvr>
                                      <p:tavLst>
                                        <p:tav tm="0">
                                          <p:val>
                                            <p:fltVal val="0"/>
                                          </p:val>
                                        </p:tav>
                                        <p:tav tm="100000">
                                          <p:val>
                                            <p:strVal val="#ppt_h"/>
                                          </p:val>
                                        </p:tav>
                                      </p:tavLst>
                                    </p:anim>
                                    <p:anim calcmode="lin" valueType="num">
                                      <p:cBhvr>
                                        <p:cTn id="45" dur="1000" fill="hold"/>
                                        <p:tgtEl>
                                          <p:spTgt spid="68"/>
                                        </p:tgtEl>
                                        <p:attrNameLst>
                                          <p:attrName>style.rotation</p:attrName>
                                        </p:attrNameLst>
                                      </p:cBhvr>
                                      <p:tavLst>
                                        <p:tav tm="0">
                                          <p:val>
                                            <p:fltVal val="90"/>
                                          </p:val>
                                        </p:tav>
                                        <p:tav tm="100000">
                                          <p:val>
                                            <p:fltVal val="0"/>
                                          </p:val>
                                        </p:tav>
                                      </p:tavLst>
                                    </p:anim>
                                    <p:animEffect transition="in" filter="fade">
                                      <p:cBhvr>
                                        <p:cTn id="46" dur="1000"/>
                                        <p:tgtEl>
                                          <p:spTgt spid="68"/>
                                        </p:tgtEl>
                                      </p:cBhvr>
                                    </p:animEffect>
                                  </p:childTnLst>
                                </p:cTn>
                              </p:par>
                              <p:par>
                                <p:cTn id="47" presetID="3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ppt_w</p:attrName>
                                        </p:attrNameLst>
                                      </p:cBhvr>
                                      <p:tavLst>
                                        <p:tav tm="0">
                                          <p:val>
                                            <p:fltVal val="0"/>
                                          </p:val>
                                        </p:tav>
                                        <p:tav tm="100000">
                                          <p:val>
                                            <p:strVal val="#ppt_w"/>
                                          </p:val>
                                        </p:tav>
                                      </p:tavLst>
                                    </p:anim>
                                    <p:anim calcmode="lin" valueType="num">
                                      <p:cBhvr>
                                        <p:cTn id="50" dur="1000" fill="hold"/>
                                        <p:tgtEl>
                                          <p:spTgt spid="32"/>
                                        </p:tgtEl>
                                        <p:attrNameLst>
                                          <p:attrName>ppt_h</p:attrName>
                                        </p:attrNameLst>
                                      </p:cBhvr>
                                      <p:tavLst>
                                        <p:tav tm="0">
                                          <p:val>
                                            <p:fltVal val="0"/>
                                          </p:val>
                                        </p:tav>
                                        <p:tav tm="100000">
                                          <p:val>
                                            <p:strVal val="#ppt_h"/>
                                          </p:val>
                                        </p:tav>
                                      </p:tavLst>
                                    </p:anim>
                                    <p:anim calcmode="lin" valueType="num">
                                      <p:cBhvr>
                                        <p:cTn id="51" dur="1000" fill="hold"/>
                                        <p:tgtEl>
                                          <p:spTgt spid="32"/>
                                        </p:tgtEl>
                                        <p:attrNameLst>
                                          <p:attrName>style.rotation</p:attrName>
                                        </p:attrNameLst>
                                      </p:cBhvr>
                                      <p:tavLst>
                                        <p:tav tm="0">
                                          <p:val>
                                            <p:fltVal val="90"/>
                                          </p:val>
                                        </p:tav>
                                        <p:tav tm="100000">
                                          <p:val>
                                            <p:fltVal val="0"/>
                                          </p:val>
                                        </p:tav>
                                      </p:tavLst>
                                    </p:anim>
                                    <p:animEffect transition="in" filter="fade">
                                      <p:cBhvr>
                                        <p:cTn id="52" dur="1000"/>
                                        <p:tgtEl>
                                          <p:spTgt spid="32"/>
                                        </p:tgtEl>
                                      </p:cBhvr>
                                    </p:animEffect>
                                  </p:childTnLst>
                                </p:cTn>
                              </p:par>
                              <p:par>
                                <p:cTn id="53" presetID="31"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cTn>
                              </p:par>
                              <p:par>
                                <p:cTn id="59" presetID="31" presetClass="entr" presetSubtype="0" fill="hold"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1000" fill="hold"/>
                                        <p:tgtEl>
                                          <p:spTgt spid="55"/>
                                        </p:tgtEl>
                                        <p:attrNameLst>
                                          <p:attrName>ppt_w</p:attrName>
                                        </p:attrNameLst>
                                      </p:cBhvr>
                                      <p:tavLst>
                                        <p:tav tm="0">
                                          <p:val>
                                            <p:fltVal val="0"/>
                                          </p:val>
                                        </p:tav>
                                        <p:tav tm="100000">
                                          <p:val>
                                            <p:strVal val="#ppt_w"/>
                                          </p:val>
                                        </p:tav>
                                      </p:tavLst>
                                    </p:anim>
                                    <p:anim calcmode="lin" valueType="num">
                                      <p:cBhvr>
                                        <p:cTn id="62" dur="1000" fill="hold"/>
                                        <p:tgtEl>
                                          <p:spTgt spid="55"/>
                                        </p:tgtEl>
                                        <p:attrNameLst>
                                          <p:attrName>ppt_h</p:attrName>
                                        </p:attrNameLst>
                                      </p:cBhvr>
                                      <p:tavLst>
                                        <p:tav tm="0">
                                          <p:val>
                                            <p:fltVal val="0"/>
                                          </p:val>
                                        </p:tav>
                                        <p:tav tm="100000">
                                          <p:val>
                                            <p:strVal val="#ppt_h"/>
                                          </p:val>
                                        </p:tav>
                                      </p:tavLst>
                                    </p:anim>
                                    <p:anim calcmode="lin" valueType="num">
                                      <p:cBhvr>
                                        <p:cTn id="63" dur="1000" fill="hold"/>
                                        <p:tgtEl>
                                          <p:spTgt spid="55"/>
                                        </p:tgtEl>
                                        <p:attrNameLst>
                                          <p:attrName>style.rotation</p:attrName>
                                        </p:attrNameLst>
                                      </p:cBhvr>
                                      <p:tavLst>
                                        <p:tav tm="0">
                                          <p:val>
                                            <p:fltVal val="90"/>
                                          </p:val>
                                        </p:tav>
                                        <p:tav tm="100000">
                                          <p:val>
                                            <p:fltVal val="0"/>
                                          </p:val>
                                        </p:tav>
                                      </p:tavLst>
                                    </p:anim>
                                    <p:animEffect transition="in" filter="fade">
                                      <p:cBhvr>
                                        <p:cTn id="64" dur="1000"/>
                                        <p:tgtEl>
                                          <p:spTgt spid="55"/>
                                        </p:tgtEl>
                                      </p:cBhvr>
                                    </p:animEffect>
                                  </p:childTnLst>
                                </p:cTn>
                              </p:par>
                              <p:par>
                                <p:cTn id="65" presetID="3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fltVal val="0"/>
                                          </p:val>
                                        </p:tav>
                                        <p:tav tm="100000">
                                          <p:val>
                                            <p:strVal val="#ppt_w"/>
                                          </p:val>
                                        </p:tav>
                                      </p:tavLst>
                                    </p:anim>
                                    <p:anim calcmode="lin" valueType="num">
                                      <p:cBhvr>
                                        <p:cTn id="74" dur="1000" fill="hold"/>
                                        <p:tgtEl>
                                          <p:spTgt spid="50"/>
                                        </p:tgtEl>
                                        <p:attrNameLst>
                                          <p:attrName>ppt_h</p:attrName>
                                        </p:attrNameLst>
                                      </p:cBhvr>
                                      <p:tavLst>
                                        <p:tav tm="0">
                                          <p:val>
                                            <p:fltVal val="0"/>
                                          </p:val>
                                        </p:tav>
                                        <p:tav tm="100000">
                                          <p:val>
                                            <p:strVal val="#ppt_h"/>
                                          </p:val>
                                        </p:tav>
                                      </p:tavLst>
                                    </p:anim>
                                    <p:anim calcmode="lin" valueType="num">
                                      <p:cBhvr>
                                        <p:cTn id="75" dur="1000" fill="hold"/>
                                        <p:tgtEl>
                                          <p:spTgt spid="50"/>
                                        </p:tgtEl>
                                        <p:attrNameLst>
                                          <p:attrName>style.rotation</p:attrName>
                                        </p:attrNameLst>
                                      </p:cBhvr>
                                      <p:tavLst>
                                        <p:tav tm="0">
                                          <p:val>
                                            <p:fltVal val="90"/>
                                          </p:val>
                                        </p:tav>
                                        <p:tav tm="100000">
                                          <p:val>
                                            <p:fltVal val="0"/>
                                          </p:val>
                                        </p:tav>
                                      </p:tavLst>
                                    </p:anim>
                                    <p:animEffect transition="in" filter="fade">
                                      <p:cBhvr>
                                        <p:cTn id="76" dur="1000"/>
                                        <p:tgtEl>
                                          <p:spTgt spid="50"/>
                                        </p:tgtEl>
                                      </p:cBhvr>
                                    </p:animEffect>
                                  </p:childTnLst>
                                </p:cTn>
                              </p:par>
                              <p:par>
                                <p:cTn id="77" presetID="3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1000" fill="hold"/>
                                        <p:tgtEl>
                                          <p:spTgt spid="8"/>
                                        </p:tgtEl>
                                        <p:attrNameLst>
                                          <p:attrName>ppt_w</p:attrName>
                                        </p:attrNameLst>
                                      </p:cBhvr>
                                      <p:tavLst>
                                        <p:tav tm="0">
                                          <p:val>
                                            <p:fltVal val="0"/>
                                          </p:val>
                                        </p:tav>
                                        <p:tav tm="100000">
                                          <p:val>
                                            <p:strVal val="#ppt_w"/>
                                          </p:val>
                                        </p:tav>
                                      </p:tavLst>
                                    </p:anim>
                                    <p:anim calcmode="lin" valueType="num">
                                      <p:cBhvr>
                                        <p:cTn id="80" dur="1000" fill="hold"/>
                                        <p:tgtEl>
                                          <p:spTgt spid="8"/>
                                        </p:tgtEl>
                                        <p:attrNameLst>
                                          <p:attrName>ppt_h</p:attrName>
                                        </p:attrNameLst>
                                      </p:cBhvr>
                                      <p:tavLst>
                                        <p:tav tm="0">
                                          <p:val>
                                            <p:fltVal val="0"/>
                                          </p:val>
                                        </p:tav>
                                        <p:tav tm="100000">
                                          <p:val>
                                            <p:strVal val="#ppt_h"/>
                                          </p:val>
                                        </p:tav>
                                      </p:tavLst>
                                    </p:anim>
                                    <p:anim calcmode="lin" valueType="num">
                                      <p:cBhvr>
                                        <p:cTn id="81" dur="1000" fill="hold"/>
                                        <p:tgtEl>
                                          <p:spTgt spid="8"/>
                                        </p:tgtEl>
                                        <p:attrNameLst>
                                          <p:attrName>style.rotation</p:attrName>
                                        </p:attrNameLst>
                                      </p:cBhvr>
                                      <p:tavLst>
                                        <p:tav tm="0">
                                          <p:val>
                                            <p:fltVal val="90"/>
                                          </p:val>
                                        </p:tav>
                                        <p:tav tm="100000">
                                          <p:val>
                                            <p:fltVal val="0"/>
                                          </p:val>
                                        </p:tav>
                                      </p:tavLst>
                                    </p:anim>
                                    <p:animEffect transition="in" filter="fade">
                                      <p:cBhvr>
                                        <p:cTn id="82" dur="1000"/>
                                        <p:tgtEl>
                                          <p:spTgt spid="8"/>
                                        </p:tgtEl>
                                      </p:cBhvr>
                                    </p:animEffect>
                                  </p:childTnLst>
                                </p:cTn>
                              </p:par>
                              <p:par>
                                <p:cTn id="83" presetID="3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1000" fill="hold"/>
                                        <p:tgtEl>
                                          <p:spTgt spid="15"/>
                                        </p:tgtEl>
                                        <p:attrNameLst>
                                          <p:attrName>ppt_w</p:attrName>
                                        </p:attrNameLst>
                                      </p:cBhvr>
                                      <p:tavLst>
                                        <p:tav tm="0">
                                          <p:val>
                                            <p:fltVal val="0"/>
                                          </p:val>
                                        </p:tav>
                                        <p:tav tm="100000">
                                          <p:val>
                                            <p:strVal val="#ppt_w"/>
                                          </p:val>
                                        </p:tav>
                                      </p:tavLst>
                                    </p:anim>
                                    <p:anim calcmode="lin" valueType="num">
                                      <p:cBhvr>
                                        <p:cTn id="86" dur="1000" fill="hold"/>
                                        <p:tgtEl>
                                          <p:spTgt spid="15"/>
                                        </p:tgtEl>
                                        <p:attrNameLst>
                                          <p:attrName>ppt_h</p:attrName>
                                        </p:attrNameLst>
                                      </p:cBhvr>
                                      <p:tavLst>
                                        <p:tav tm="0">
                                          <p:val>
                                            <p:fltVal val="0"/>
                                          </p:val>
                                        </p:tav>
                                        <p:tav tm="100000">
                                          <p:val>
                                            <p:strVal val="#ppt_h"/>
                                          </p:val>
                                        </p:tav>
                                      </p:tavLst>
                                    </p:anim>
                                    <p:anim calcmode="lin" valueType="num">
                                      <p:cBhvr>
                                        <p:cTn id="87" dur="1000" fill="hold"/>
                                        <p:tgtEl>
                                          <p:spTgt spid="15"/>
                                        </p:tgtEl>
                                        <p:attrNameLst>
                                          <p:attrName>style.rotation</p:attrName>
                                        </p:attrNameLst>
                                      </p:cBhvr>
                                      <p:tavLst>
                                        <p:tav tm="0">
                                          <p:val>
                                            <p:fltVal val="90"/>
                                          </p:val>
                                        </p:tav>
                                        <p:tav tm="100000">
                                          <p:val>
                                            <p:fltVal val="0"/>
                                          </p:val>
                                        </p:tav>
                                      </p:tavLst>
                                    </p:anim>
                                    <p:animEffect transition="in" filter="fade">
                                      <p:cBhvr>
                                        <p:cTn id="8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D3D7-AC70-8C4C-8079-84A199144EB3}"/>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Our classroom</a:t>
            </a:r>
            <a:endParaRPr lang="en-US" dirty="0"/>
          </a:p>
        </p:txBody>
      </p:sp>
      <p:sp>
        <p:nvSpPr>
          <p:cNvPr id="19" name="Content Placeholder 2">
            <a:extLst>
              <a:ext uri="{FF2B5EF4-FFF2-40B4-BE49-F238E27FC236}">
                <a16:creationId xmlns:a16="http://schemas.microsoft.com/office/drawing/2014/main" id="{AA734288-BFD6-DB49-B305-A5642DDCF659}"/>
              </a:ext>
            </a:extLst>
          </p:cNvPr>
          <p:cNvSpPr txBox="1">
            <a:spLocks/>
          </p:cNvSpPr>
          <p:nvPr/>
        </p:nvSpPr>
        <p:spPr>
          <a:xfrm>
            <a:off x="838200" y="1440000"/>
            <a:ext cx="8229600" cy="368300"/>
          </a:xfrm>
          <a:prstGeom prst="rect">
            <a:avLst/>
          </a:prstGeom>
        </p:spPr>
        <p:txBody>
          <a:bodyPr/>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a:t>What do we need and want in our classroom?</a:t>
            </a:r>
          </a:p>
          <a:p>
            <a:pPr marL="0" indent="0" algn="ctr">
              <a:buFont typeface="Arial" charset="0"/>
              <a:buNone/>
            </a:pPr>
            <a:endParaRPr lang="en-US" sz="2000" dirty="0"/>
          </a:p>
        </p:txBody>
      </p:sp>
      <p:pic>
        <p:nvPicPr>
          <p:cNvPr id="12" name="Picture 11" descr="A pot of pencils">
            <a:extLst>
              <a:ext uri="{FF2B5EF4-FFF2-40B4-BE49-F238E27FC236}">
                <a16:creationId xmlns:a16="http://schemas.microsoft.com/office/drawing/2014/main" id="{9D795F51-63CD-6C47-906C-558FF3224202}"/>
              </a:ext>
            </a:extLst>
          </p:cNvPr>
          <p:cNvPicPr>
            <a:picLocks noChangeAspect="1"/>
          </p:cNvPicPr>
          <p:nvPr/>
        </p:nvPicPr>
        <p:blipFill>
          <a:blip r:embed="rId3"/>
          <a:stretch>
            <a:fillRect/>
          </a:stretch>
        </p:blipFill>
        <p:spPr>
          <a:xfrm>
            <a:off x="261896" y="3239703"/>
            <a:ext cx="1288400" cy="1909175"/>
          </a:xfrm>
          <a:prstGeom prst="rect">
            <a:avLst/>
          </a:prstGeom>
        </p:spPr>
      </p:pic>
      <p:pic>
        <p:nvPicPr>
          <p:cNvPr id="4" name="Picture 3" descr="A note pad">
            <a:extLst>
              <a:ext uri="{FF2B5EF4-FFF2-40B4-BE49-F238E27FC236}">
                <a16:creationId xmlns:a16="http://schemas.microsoft.com/office/drawing/2014/main" id="{EE826158-9702-A243-8F64-D2D48D4CC934}"/>
              </a:ext>
            </a:extLst>
          </p:cNvPr>
          <p:cNvPicPr>
            <a:picLocks noChangeAspect="1"/>
          </p:cNvPicPr>
          <p:nvPr/>
        </p:nvPicPr>
        <p:blipFill>
          <a:blip r:embed="rId4"/>
          <a:stretch>
            <a:fillRect/>
          </a:stretch>
        </p:blipFill>
        <p:spPr>
          <a:xfrm rot="20391807">
            <a:off x="1784681" y="3574927"/>
            <a:ext cx="1100077" cy="1420932"/>
          </a:xfrm>
          <a:prstGeom prst="rect">
            <a:avLst/>
          </a:prstGeom>
        </p:spPr>
      </p:pic>
      <p:pic>
        <p:nvPicPr>
          <p:cNvPr id="7" name="Picture 6" descr="A tablet">
            <a:extLst>
              <a:ext uri="{FF2B5EF4-FFF2-40B4-BE49-F238E27FC236}">
                <a16:creationId xmlns:a16="http://schemas.microsoft.com/office/drawing/2014/main" id="{5A19614A-E17F-034A-90BE-E283C7F3B77E}"/>
              </a:ext>
            </a:extLst>
          </p:cNvPr>
          <p:cNvPicPr>
            <a:picLocks noChangeAspect="1"/>
          </p:cNvPicPr>
          <p:nvPr/>
        </p:nvPicPr>
        <p:blipFill>
          <a:blip r:embed="rId5"/>
          <a:srcRect/>
          <a:stretch/>
        </p:blipFill>
        <p:spPr>
          <a:xfrm>
            <a:off x="3320669" y="3243193"/>
            <a:ext cx="1357841" cy="2061484"/>
          </a:xfrm>
          <a:prstGeom prst="rect">
            <a:avLst/>
          </a:prstGeom>
        </p:spPr>
      </p:pic>
      <p:pic>
        <p:nvPicPr>
          <p:cNvPr id="14" name="Picture 13" descr="A school desk and chair">
            <a:extLst>
              <a:ext uri="{FF2B5EF4-FFF2-40B4-BE49-F238E27FC236}">
                <a16:creationId xmlns:a16="http://schemas.microsoft.com/office/drawing/2014/main" id="{DB8F854C-BC5F-A64A-BF2F-98B6CA1373D6}"/>
              </a:ext>
            </a:extLst>
          </p:cNvPr>
          <p:cNvPicPr>
            <a:picLocks noChangeAspect="1"/>
          </p:cNvPicPr>
          <p:nvPr/>
        </p:nvPicPr>
        <p:blipFill>
          <a:blip r:embed="rId6"/>
          <a:stretch>
            <a:fillRect/>
          </a:stretch>
        </p:blipFill>
        <p:spPr>
          <a:xfrm>
            <a:off x="5006148" y="3428998"/>
            <a:ext cx="1816100" cy="1816100"/>
          </a:xfrm>
          <a:prstGeom prst="rect">
            <a:avLst/>
          </a:prstGeom>
        </p:spPr>
      </p:pic>
      <p:pic>
        <p:nvPicPr>
          <p:cNvPr id="21" name="Picture 20" descr="A reading book">
            <a:extLst>
              <a:ext uri="{FF2B5EF4-FFF2-40B4-BE49-F238E27FC236}">
                <a16:creationId xmlns:a16="http://schemas.microsoft.com/office/drawing/2014/main" id="{463BCB09-C5EF-3343-B473-46BCD9D23508}"/>
              </a:ext>
            </a:extLst>
          </p:cNvPr>
          <p:cNvPicPr>
            <a:picLocks noChangeAspect="1"/>
          </p:cNvPicPr>
          <p:nvPr/>
        </p:nvPicPr>
        <p:blipFill>
          <a:blip r:embed="rId7"/>
          <a:stretch>
            <a:fillRect/>
          </a:stretch>
        </p:blipFill>
        <p:spPr>
          <a:xfrm>
            <a:off x="7053841" y="3480953"/>
            <a:ext cx="899516" cy="1371602"/>
          </a:xfrm>
          <a:prstGeom prst="rect">
            <a:avLst/>
          </a:prstGeom>
        </p:spPr>
      </p:pic>
      <p:pic>
        <p:nvPicPr>
          <p:cNvPr id="9" name="Picture 8" descr="A school clock">
            <a:extLst>
              <a:ext uri="{FF2B5EF4-FFF2-40B4-BE49-F238E27FC236}">
                <a16:creationId xmlns:a16="http://schemas.microsoft.com/office/drawing/2014/main" id="{C2F8932C-7627-4A4D-9620-45DDA5774E02}"/>
              </a:ext>
            </a:extLst>
          </p:cNvPr>
          <p:cNvPicPr>
            <a:picLocks noChangeAspect="1"/>
          </p:cNvPicPr>
          <p:nvPr/>
        </p:nvPicPr>
        <p:blipFill>
          <a:blip r:embed="rId8"/>
          <a:stretch>
            <a:fillRect/>
          </a:stretch>
        </p:blipFill>
        <p:spPr>
          <a:xfrm>
            <a:off x="8276391" y="3480953"/>
            <a:ext cx="1243610" cy="1243610"/>
          </a:xfrm>
          <a:prstGeom prst="rect">
            <a:avLst/>
          </a:prstGeom>
        </p:spPr>
      </p:pic>
    </p:spTree>
    <p:extLst>
      <p:ext uri="{BB962C8B-B14F-4D97-AF65-F5344CB8AC3E}">
        <p14:creationId xmlns:p14="http://schemas.microsoft.com/office/powerpoint/2010/main" val="9649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3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4000"/>
                            </p:stCondLst>
                            <p:childTnLst>
                              <p:par>
                                <p:cTn id="26" presetID="3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par>
                          <p:cTn id="32" fill="hold">
                            <p:stCondLst>
                              <p:cond delay="5000"/>
                            </p:stCondLst>
                            <p:childTnLst>
                              <p:par>
                                <p:cTn id="33" presetID="31"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6000"/>
                            </p:stCondLst>
                            <p:childTnLst>
                              <p:par>
                                <p:cTn id="40" presetID="31" presetClass="entr" presetSubtype="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52C0-7A40-714F-99FD-1DF997B1B9A7}"/>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latin typeface="Arial" charset="0"/>
                <a:ea typeface="ＭＳ Ｐゴシック"/>
              </a:rPr>
              <a:t>Our school</a:t>
            </a:r>
            <a:endParaRPr lang="en-US" dirty="0"/>
          </a:p>
        </p:txBody>
      </p:sp>
      <p:sp>
        <p:nvSpPr>
          <p:cNvPr id="20" name="TextBox 19">
            <a:extLst>
              <a:ext uri="{FF2B5EF4-FFF2-40B4-BE49-F238E27FC236}">
                <a16:creationId xmlns:a16="http://schemas.microsoft.com/office/drawing/2014/main" id="{115997D1-0554-F940-B989-F541CCB2D9BD}"/>
              </a:ext>
            </a:extLst>
          </p:cNvPr>
          <p:cNvSpPr txBox="1"/>
          <p:nvPr/>
        </p:nvSpPr>
        <p:spPr>
          <a:xfrm>
            <a:off x="0" y="1440000"/>
            <a:ext cx="9906000" cy="369332"/>
          </a:xfrm>
          <a:prstGeom prst="rect">
            <a:avLst/>
          </a:prstGeom>
          <a:noFill/>
        </p:spPr>
        <p:txBody>
          <a:bodyPr wrap="square" lIns="0" tIns="0" rIns="0" bIns="0" rtlCol="0">
            <a:spAutoFit/>
          </a:bodyPr>
          <a:lstStyle/>
          <a:p>
            <a:pPr marL="0" indent="0" algn="ctr">
              <a:buNone/>
            </a:pPr>
            <a:r>
              <a:rPr lang="en-US" dirty="0"/>
              <a:t>What do we need and want in our school?</a:t>
            </a:r>
          </a:p>
        </p:txBody>
      </p:sp>
      <p:sp>
        <p:nvSpPr>
          <p:cNvPr id="13" name="Rectangle 12">
            <a:extLst>
              <a:ext uri="{FF2B5EF4-FFF2-40B4-BE49-F238E27FC236}">
                <a16:creationId xmlns:a16="http://schemas.microsoft.com/office/drawing/2014/main" id="{19C49D2D-E5F4-0C43-AEE5-AF9CB3010B80}"/>
              </a:ext>
            </a:extLst>
          </p:cNvPr>
          <p:cNvSpPr/>
          <p:nvPr/>
        </p:nvSpPr>
        <p:spPr>
          <a:xfrm>
            <a:off x="610442" y="4748781"/>
            <a:ext cx="1739900" cy="338554"/>
          </a:xfrm>
          <a:prstGeom prst="rect">
            <a:avLst/>
          </a:prstGeom>
        </p:spPr>
        <p:txBody>
          <a:bodyPr wrap="square">
            <a:spAutoFit/>
          </a:bodyPr>
          <a:lstStyle/>
          <a:p>
            <a:pPr algn="ctr"/>
            <a:r>
              <a:rPr lang="en-GB" sz="1600" dirty="0">
                <a:solidFill>
                  <a:schemeClr val="tx2"/>
                </a:solidFill>
              </a:rPr>
              <a:t>Food and drink</a:t>
            </a:r>
          </a:p>
        </p:txBody>
      </p:sp>
      <p:pic>
        <p:nvPicPr>
          <p:cNvPr id="5" name="Picture 4" descr="image of school dinners">
            <a:extLst>
              <a:ext uri="{FF2B5EF4-FFF2-40B4-BE49-F238E27FC236}">
                <a16:creationId xmlns:a16="http://schemas.microsoft.com/office/drawing/2014/main" id="{20473835-31A7-784F-AE36-01043634995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rot="5400000">
            <a:off x="797795" y="2933761"/>
            <a:ext cx="1365193" cy="1898471"/>
          </a:xfrm>
          <a:prstGeom prst="rect">
            <a:avLst/>
          </a:prstGeom>
        </p:spPr>
      </p:pic>
      <p:sp>
        <p:nvSpPr>
          <p:cNvPr id="18" name="Rectangle 17">
            <a:extLst>
              <a:ext uri="{FF2B5EF4-FFF2-40B4-BE49-F238E27FC236}">
                <a16:creationId xmlns:a16="http://schemas.microsoft.com/office/drawing/2014/main" id="{AD5852EE-8BC9-E44A-A200-6371EF5CFAD1}"/>
              </a:ext>
            </a:extLst>
          </p:cNvPr>
          <p:cNvSpPr/>
          <p:nvPr/>
        </p:nvSpPr>
        <p:spPr>
          <a:xfrm>
            <a:off x="2629743" y="4748781"/>
            <a:ext cx="1739900" cy="584775"/>
          </a:xfrm>
          <a:prstGeom prst="rect">
            <a:avLst/>
          </a:prstGeom>
        </p:spPr>
        <p:txBody>
          <a:bodyPr wrap="square">
            <a:spAutoFit/>
          </a:bodyPr>
          <a:lstStyle/>
          <a:p>
            <a:pPr algn="ctr"/>
            <a:r>
              <a:rPr lang="en-GB" sz="1600" dirty="0">
                <a:solidFill>
                  <a:schemeClr val="tx2"/>
                </a:solidFill>
              </a:rPr>
              <a:t>Playground</a:t>
            </a:r>
          </a:p>
          <a:p>
            <a:pPr algn="ctr"/>
            <a:r>
              <a:rPr lang="en-GB" sz="1600" dirty="0">
                <a:solidFill>
                  <a:schemeClr val="tx2"/>
                </a:solidFill>
              </a:rPr>
              <a:t>Activities</a:t>
            </a:r>
          </a:p>
        </p:txBody>
      </p:sp>
      <p:pic>
        <p:nvPicPr>
          <p:cNvPr id="21" name="Picture 20" descr="image of a playground">
            <a:extLst>
              <a:ext uri="{FF2B5EF4-FFF2-40B4-BE49-F238E27FC236}">
                <a16:creationId xmlns:a16="http://schemas.microsoft.com/office/drawing/2014/main" id="{A095EFA8-4695-0C4D-B3ED-8EB0AB466BC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985290" y="2994173"/>
            <a:ext cx="1358126" cy="1508387"/>
          </a:xfrm>
          <a:prstGeom prst="rect">
            <a:avLst/>
          </a:prstGeom>
        </p:spPr>
      </p:pic>
      <p:sp>
        <p:nvSpPr>
          <p:cNvPr id="17" name="Rectangle 16">
            <a:extLst>
              <a:ext uri="{FF2B5EF4-FFF2-40B4-BE49-F238E27FC236}">
                <a16:creationId xmlns:a16="http://schemas.microsoft.com/office/drawing/2014/main" id="{44637FDA-287B-5642-83FE-F96451C49B69}"/>
              </a:ext>
            </a:extLst>
          </p:cNvPr>
          <p:cNvSpPr/>
          <p:nvPr/>
        </p:nvSpPr>
        <p:spPr>
          <a:xfrm>
            <a:off x="4284536" y="4748781"/>
            <a:ext cx="1739900" cy="338554"/>
          </a:xfrm>
          <a:prstGeom prst="rect">
            <a:avLst/>
          </a:prstGeom>
        </p:spPr>
        <p:txBody>
          <a:bodyPr wrap="square">
            <a:spAutoFit/>
          </a:bodyPr>
          <a:lstStyle/>
          <a:p>
            <a:pPr algn="ctr"/>
            <a:r>
              <a:rPr lang="en-GB" sz="1600" dirty="0">
                <a:solidFill>
                  <a:schemeClr val="tx2"/>
                </a:solidFill>
              </a:rPr>
              <a:t>Teachers</a:t>
            </a:r>
          </a:p>
        </p:txBody>
      </p:sp>
      <p:pic>
        <p:nvPicPr>
          <p:cNvPr id="14" name="Picture 13" descr="Image of a teacher">
            <a:extLst>
              <a:ext uri="{FF2B5EF4-FFF2-40B4-BE49-F238E27FC236}">
                <a16:creationId xmlns:a16="http://schemas.microsoft.com/office/drawing/2014/main" id="{F3B61E36-0582-F848-9A91-C73D505D14B0}"/>
              </a:ext>
              <a:ext uri="{C183D7F6-B498-43B3-948B-1728B52AA6E4}">
                <adec:decorative xmlns:adec="http://schemas.microsoft.com/office/drawing/2017/decorative" val="0"/>
              </a:ext>
            </a:extLst>
          </p:cNvPr>
          <p:cNvPicPr>
            <a:picLocks noChangeAspect="1"/>
          </p:cNvPicPr>
          <p:nvPr/>
        </p:nvPicPr>
        <p:blipFill>
          <a:blip r:embed="rId5"/>
          <a:srcRect/>
          <a:stretch/>
        </p:blipFill>
        <p:spPr>
          <a:xfrm>
            <a:off x="4693167" y="3152805"/>
            <a:ext cx="922637" cy="1092832"/>
          </a:xfrm>
          <a:prstGeom prst="rect">
            <a:avLst/>
          </a:prstGeom>
        </p:spPr>
      </p:pic>
      <p:sp>
        <p:nvSpPr>
          <p:cNvPr id="11" name="Rectangle 10">
            <a:extLst>
              <a:ext uri="{FF2B5EF4-FFF2-40B4-BE49-F238E27FC236}">
                <a16:creationId xmlns:a16="http://schemas.microsoft.com/office/drawing/2014/main" id="{5D124823-D2B2-0249-B050-B017A583E1AB}"/>
              </a:ext>
            </a:extLst>
          </p:cNvPr>
          <p:cNvSpPr/>
          <p:nvPr/>
        </p:nvSpPr>
        <p:spPr>
          <a:xfrm>
            <a:off x="5744259" y="4748781"/>
            <a:ext cx="1739900" cy="584775"/>
          </a:xfrm>
          <a:prstGeom prst="rect">
            <a:avLst/>
          </a:prstGeom>
        </p:spPr>
        <p:txBody>
          <a:bodyPr wrap="square">
            <a:spAutoFit/>
          </a:bodyPr>
          <a:lstStyle/>
          <a:p>
            <a:pPr algn="ctr"/>
            <a:r>
              <a:rPr lang="en-GB" sz="1600" dirty="0">
                <a:solidFill>
                  <a:schemeClr val="tx2"/>
                </a:solidFill>
              </a:rPr>
              <a:t>PE</a:t>
            </a:r>
            <a:br>
              <a:rPr lang="en-GB" sz="1600" dirty="0">
                <a:solidFill>
                  <a:schemeClr val="tx2"/>
                </a:solidFill>
              </a:rPr>
            </a:br>
            <a:r>
              <a:rPr lang="en-GB" sz="1600" dirty="0">
                <a:solidFill>
                  <a:schemeClr val="tx2"/>
                </a:solidFill>
              </a:rPr>
              <a:t>Equipment</a:t>
            </a:r>
          </a:p>
        </p:txBody>
      </p:sp>
      <p:pic>
        <p:nvPicPr>
          <p:cNvPr id="8" name="Picture 7" descr="image of a football">
            <a:extLst>
              <a:ext uri="{FF2B5EF4-FFF2-40B4-BE49-F238E27FC236}">
                <a16:creationId xmlns:a16="http://schemas.microsoft.com/office/drawing/2014/main" id="{A3858102-1ED5-D140-A9D9-84627ECDCD55}"/>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6214886" y="3299899"/>
            <a:ext cx="798646" cy="798646"/>
          </a:xfrm>
          <a:prstGeom prst="rect">
            <a:avLst/>
          </a:prstGeom>
        </p:spPr>
      </p:pic>
      <p:sp>
        <p:nvSpPr>
          <p:cNvPr id="12" name="Rectangle 11">
            <a:extLst>
              <a:ext uri="{FF2B5EF4-FFF2-40B4-BE49-F238E27FC236}">
                <a16:creationId xmlns:a16="http://schemas.microsoft.com/office/drawing/2014/main" id="{F551B3B0-E508-D04C-8EEB-AF4D8075B8AF}"/>
              </a:ext>
            </a:extLst>
          </p:cNvPr>
          <p:cNvSpPr/>
          <p:nvPr/>
        </p:nvSpPr>
        <p:spPr>
          <a:xfrm>
            <a:off x="7457932" y="4748781"/>
            <a:ext cx="1739900" cy="830997"/>
          </a:xfrm>
          <a:prstGeom prst="rect">
            <a:avLst/>
          </a:prstGeom>
        </p:spPr>
        <p:txBody>
          <a:bodyPr wrap="square">
            <a:spAutoFit/>
          </a:bodyPr>
          <a:lstStyle/>
          <a:p>
            <a:pPr algn="ctr"/>
            <a:r>
              <a:rPr lang="en-GB" sz="1600" dirty="0"/>
              <a:t>A big screen TV for our school hall</a:t>
            </a:r>
          </a:p>
        </p:txBody>
      </p:sp>
      <p:pic>
        <p:nvPicPr>
          <p:cNvPr id="6" name="Picture 5" descr="Image of a TV">
            <a:extLst>
              <a:ext uri="{FF2B5EF4-FFF2-40B4-BE49-F238E27FC236}">
                <a16:creationId xmlns:a16="http://schemas.microsoft.com/office/drawing/2014/main" id="{FADDC024-70E9-854D-B8E2-53EC13DE7E4A}"/>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7394432" y="2941067"/>
            <a:ext cx="2006600" cy="1584792"/>
          </a:xfrm>
          <a:prstGeom prst="rect">
            <a:avLst/>
          </a:prstGeom>
        </p:spPr>
      </p:pic>
    </p:spTree>
    <p:extLst>
      <p:ext uri="{BB962C8B-B14F-4D97-AF65-F5344CB8AC3E}">
        <p14:creationId xmlns:p14="http://schemas.microsoft.com/office/powerpoint/2010/main" val="21448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1500"/>
                            </p:stCondLst>
                            <p:childTnLst>
                              <p:par>
                                <p:cTn id="15" presetID="31" presetClass="entr" presetSubtype="0" fill="hold" nodeType="afterEffect">
                                  <p:stCondLst>
                                    <p:cond delay="5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 calcmode="lin" valueType="num">
                                      <p:cBhvr>
                                        <p:cTn id="19" dur="1000" fill="hold"/>
                                        <p:tgtEl>
                                          <p:spTgt spid="21"/>
                                        </p:tgtEl>
                                        <p:attrNameLst>
                                          <p:attrName>style.rotation</p:attrName>
                                        </p:attrNameLst>
                                      </p:cBhvr>
                                      <p:tavLst>
                                        <p:tav tm="0">
                                          <p:val>
                                            <p:fltVal val="90"/>
                                          </p:val>
                                        </p:tav>
                                        <p:tav tm="100000">
                                          <p:val>
                                            <p:fltVal val="0"/>
                                          </p:val>
                                        </p:tav>
                                      </p:tavLst>
                                    </p:anim>
                                    <p:animEffect transition="in" filter="fade">
                                      <p:cBhvr>
                                        <p:cTn id="20" dur="1000"/>
                                        <p:tgtEl>
                                          <p:spTgt spid="21"/>
                                        </p:tgtEl>
                                      </p:cBhvr>
                                    </p:animEffect>
                                  </p:childTnLst>
                                </p:cTn>
                              </p:par>
                            </p:childTnLst>
                          </p:cTn>
                        </p:par>
                        <p:par>
                          <p:cTn id="21" fill="hold">
                            <p:stCondLst>
                              <p:cond delay="3000"/>
                            </p:stCondLst>
                            <p:childTnLst>
                              <p:par>
                                <p:cTn id="22" presetID="1"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3000"/>
                            </p:stCondLst>
                            <p:childTnLst>
                              <p:par>
                                <p:cTn id="25" presetID="31" presetClass="entr" presetSubtype="0" fill="hold" nodeType="after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4500"/>
                            </p:stCondLst>
                            <p:childTnLst>
                              <p:par>
                                <p:cTn id="35" presetID="31" presetClass="entr" presetSubtype="0" fill="hold" nodeType="afterEffect">
                                  <p:stCondLst>
                                    <p:cond delay="50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6000"/>
                            </p:stCondLst>
                            <p:childTnLst>
                              <p:par>
                                <p:cTn id="42" presetID="1"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par>
                          <p:cTn id="44" fill="hold">
                            <p:stCondLst>
                              <p:cond delay="6000"/>
                            </p:stCondLst>
                            <p:childTnLst>
                              <p:par>
                                <p:cTn id="45" presetID="31" presetClass="entr" presetSubtype="0" fill="hold" nodeType="afterEffect">
                                  <p:stCondLst>
                                    <p:cond delay="50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par>
                          <p:cTn id="51" fill="hold">
                            <p:stCondLst>
                              <p:cond delay="7500"/>
                            </p:stCondLst>
                            <p:childTnLst>
                              <p:par>
                                <p:cTn id="52" presetID="1"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6D07-4399-CF4D-9C74-ED97EC85E2D4}"/>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Making choices – Let’s imagine!</a:t>
            </a:r>
            <a:endParaRPr lang="en-US" dirty="0"/>
          </a:p>
        </p:txBody>
      </p:sp>
      <p:pic>
        <p:nvPicPr>
          <p:cNvPr id="3" name="Picture 2" descr="An illustration of a letter that reads:-&#10;Dear Children,&#10;This year in school we have had to pay for lots of things to help you to learn and have fun in school.&#10;Our school bank account has a helpful online tool that helps me to prepare our school budget. The good news is that I have a little bit of money left and I need your help to decide how to spend it. There are always lots of things that we need in school as well as some things we all might want or like.&#10;I have enough money to do ONE of these things. I would like you to help me to decide which one would be best for the school.&#10;• New pencils, pens and paints for every class (that's a lot!)&#10;• 10 new story books for every class&#10;• A new soft play area for the younger children in school.&#10;• A big TV for the hall.&#10;I would like each class to tell me which they think is the best choice and why?&#10;I look forward to hearing from you soon.">
            <a:extLst>
              <a:ext uri="{FF2B5EF4-FFF2-40B4-BE49-F238E27FC236}">
                <a16:creationId xmlns:a16="http://schemas.microsoft.com/office/drawing/2014/main" id="{1FCE2159-ACAB-FA40-B671-820B09077095}"/>
              </a:ext>
            </a:extLst>
          </p:cNvPr>
          <p:cNvPicPr>
            <a:picLocks noChangeAspect="1"/>
          </p:cNvPicPr>
          <p:nvPr/>
        </p:nvPicPr>
        <p:blipFill>
          <a:blip r:embed="rId3"/>
          <a:srcRect/>
          <a:stretch/>
        </p:blipFill>
        <p:spPr>
          <a:xfrm>
            <a:off x="1026616" y="1272455"/>
            <a:ext cx="3457772" cy="5183692"/>
          </a:xfrm>
          <a:prstGeom prst="rect">
            <a:avLst/>
          </a:prstGeom>
        </p:spPr>
      </p:pic>
      <p:pic>
        <p:nvPicPr>
          <p:cNvPr id="7" name="Picture 6" descr="A pie chart showing the school budget. Teachers and other helpers uses half of the budget. Pens, pencils, paper, books uses one eighth of the budget, tables and chairs for the classrooms uses one eighth of the budget, keeping the school clean and safe uses one eighth of the budget. There is one eighth of the budget left to spend. ">
            <a:extLst>
              <a:ext uri="{FF2B5EF4-FFF2-40B4-BE49-F238E27FC236}">
                <a16:creationId xmlns:a16="http://schemas.microsoft.com/office/drawing/2014/main" id="{2320775E-6640-964F-9204-78584704A1C4}"/>
              </a:ext>
            </a:extLst>
          </p:cNvPr>
          <p:cNvPicPr>
            <a:picLocks noChangeAspect="1"/>
          </p:cNvPicPr>
          <p:nvPr/>
        </p:nvPicPr>
        <p:blipFill>
          <a:blip r:embed="rId4"/>
          <a:stretch>
            <a:fillRect/>
          </a:stretch>
        </p:blipFill>
        <p:spPr>
          <a:xfrm>
            <a:off x="6175666" y="2608894"/>
            <a:ext cx="2544933" cy="2346850"/>
          </a:xfrm>
          <a:prstGeom prst="rect">
            <a:avLst/>
          </a:prstGeom>
        </p:spPr>
      </p:pic>
      <p:cxnSp>
        <p:nvCxnSpPr>
          <p:cNvPr id="20" name="Straight Connector 19">
            <a:extLst>
              <a:ext uri="{FF2B5EF4-FFF2-40B4-BE49-F238E27FC236}">
                <a16:creationId xmlns:a16="http://schemas.microsoft.com/office/drawing/2014/main" id="{4E270362-7225-194D-96DF-1300BF15C0DC}"/>
              </a:ext>
              <a:ext uri="{C183D7F6-B498-43B3-948B-1728B52AA6E4}">
                <adec:decorative xmlns:adec="http://schemas.microsoft.com/office/drawing/2017/decorative" val="1"/>
              </a:ext>
            </a:extLst>
          </p:cNvPr>
          <p:cNvCxnSpPr>
            <a:cxnSpLocks/>
          </p:cNvCxnSpPr>
          <p:nvPr/>
        </p:nvCxnSpPr>
        <p:spPr>
          <a:xfrm>
            <a:off x="5538006" y="3986642"/>
            <a:ext cx="0" cy="1292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05BA69A-99AA-6340-9694-9612E37C68A1}"/>
              </a:ext>
              <a:ext uri="{C183D7F6-B498-43B3-948B-1728B52AA6E4}">
                <adec:decorative xmlns:adec="http://schemas.microsoft.com/office/drawing/2017/decorative" val="1"/>
              </a:ext>
            </a:extLst>
          </p:cNvPr>
          <p:cNvCxnSpPr>
            <a:cxnSpLocks/>
          </p:cNvCxnSpPr>
          <p:nvPr/>
        </p:nvCxnSpPr>
        <p:spPr>
          <a:xfrm>
            <a:off x="5538006" y="3993313"/>
            <a:ext cx="86352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C06008-A769-7B4D-B690-64584803C045}"/>
              </a:ext>
              <a:ext uri="{C183D7F6-B498-43B3-948B-1728B52AA6E4}">
                <adec:decorative xmlns:adec="http://schemas.microsoft.com/office/drawing/2017/decorative" val="1"/>
              </a:ext>
            </a:extLst>
          </p:cNvPr>
          <p:cNvSpPr txBox="1"/>
          <p:nvPr/>
        </p:nvSpPr>
        <p:spPr>
          <a:xfrm>
            <a:off x="4961340" y="4122549"/>
            <a:ext cx="1153332" cy="830997"/>
          </a:xfrm>
          <a:prstGeom prst="rect">
            <a:avLst/>
          </a:prstGeom>
          <a:noFill/>
        </p:spPr>
        <p:txBody>
          <a:bodyPr wrap="square" rtlCol="0">
            <a:spAutoFit/>
          </a:bodyPr>
          <a:lstStyle/>
          <a:p>
            <a:pPr algn="ctr"/>
            <a:r>
              <a:rPr lang="en-GB" sz="1200" dirty="0">
                <a:latin typeface="Arial"/>
                <a:cs typeface="Arial"/>
              </a:rPr>
              <a:t>Tables and chairs for the classrooms</a:t>
            </a:r>
          </a:p>
          <a:p>
            <a:pPr algn="ctr"/>
            <a:endParaRPr lang="en-US" sz="1200" dirty="0">
              <a:solidFill>
                <a:schemeClr val="bg1"/>
              </a:solidFill>
            </a:endParaRPr>
          </a:p>
        </p:txBody>
      </p:sp>
      <p:cxnSp>
        <p:nvCxnSpPr>
          <p:cNvPr id="21" name="Straight Connector 20">
            <a:extLst>
              <a:ext uri="{FF2B5EF4-FFF2-40B4-BE49-F238E27FC236}">
                <a16:creationId xmlns:a16="http://schemas.microsoft.com/office/drawing/2014/main" id="{03E130B0-8921-A842-B7BD-9D8A76F2C68D}"/>
              </a:ext>
              <a:ext uri="{C183D7F6-B498-43B3-948B-1728B52AA6E4}">
                <adec:decorative xmlns:adec="http://schemas.microsoft.com/office/drawing/2017/decorative" val="1"/>
              </a:ext>
            </a:extLst>
          </p:cNvPr>
          <p:cNvCxnSpPr>
            <a:cxnSpLocks/>
          </p:cNvCxnSpPr>
          <p:nvPr/>
        </p:nvCxnSpPr>
        <p:spPr>
          <a:xfrm>
            <a:off x="7002747" y="4661577"/>
            <a:ext cx="0" cy="46045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E85F06B-8452-CD4D-8ABF-BBE5F6E1F2A7}"/>
              </a:ext>
              <a:ext uri="{C183D7F6-B498-43B3-948B-1728B52AA6E4}">
                <adec:decorative xmlns:adec="http://schemas.microsoft.com/office/drawing/2017/decorative" val="1"/>
              </a:ext>
            </a:extLst>
          </p:cNvPr>
          <p:cNvSpPr txBox="1"/>
          <p:nvPr/>
        </p:nvSpPr>
        <p:spPr>
          <a:xfrm>
            <a:off x="6356193" y="5150516"/>
            <a:ext cx="1293108" cy="646331"/>
          </a:xfrm>
          <a:prstGeom prst="rect">
            <a:avLst/>
          </a:prstGeom>
          <a:noFill/>
        </p:spPr>
        <p:txBody>
          <a:bodyPr wrap="square" rtlCol="0">
            <a:spAutoFit/>
          </a:bodyPr>
          <a:lstStyle/>
          <a:p>
            <a:pPr algn="ctr"/>
            <a:r>
              <a:rPr lang="en-GB" sz="1200" dirty="0">
                <a:solidFill>
                  <a:schemeClr val="tx2"/>
                </a:solidFill>
                <a:latin typeface="Arial"/>
                <a:cs typeface="Arial"/>
              </a:rPr>
              <a:t>Pens/pencils/</a:t>
            </a:r>
            <a:br>
              <a:rPr lang="en-GB" sz="1200" dirty="0">
                <a:solidFill>
                  <a:schemeClr val="tx2"/>
                </a:solidFill>
                <a:latin typeface="Arial"/>
                <a:cs typeface="Arial"/>
              </a:rPr>
            </a:br>
            <a:r>
              <a:rPr lang="en-GB" sz="1200" dirty="0">
                <a:solidFill>
                  <a:schemeClr val="tx2"/>
                </a:solidFill>
                <a:latin typeface="Arial"/>
                <a:cs typeface="Arial"/>
              </a:rPr>
              <a:t>paper/books</a:t>
            </a:r>
          </a:p>
          <a:p>
            <a:pPr algn="ctr"/>
            <a:endParaRPr lang="en-US" sz="1200" dirty="0">
              <a:solidFill>
                <a:schemeClr val="bg1"/>
              </a:solidFill>
            </a:endParaRPr>
          </a:p>
        </p:txBody>
      </p:sp>
      <p:cxnSp>
        <p:nvCxnSpPr>
          <p:cNvPr id="17" name="Straight Connector 16">
            <a:extLst>
              <a:ext uri="{FF2B5EF4-FFF2-40B4-BE49-F238E27FC236}">
                <a16:creationId xmlns:a16="http://schemas.microsoft.com/office/drawing/2014/main" id="{C70727CB-0537-C643-B3E9-1822C5156A22}"/>
              </a:ext>
              <a:ext uri="{C183D7F6-B498-43B3-948B-1728B52AA6E4}">
                <adec:decorative xmlns:adec="http://schemas.microsoft.com/office/drawing/2017/decorative" val="1"/>
              </a:ext>
            </a:extLst>
          </p:cNvPr>
          <p:cNvCxnSpPr>
            <a:cxnSpLocks/>
          </p:cNvCxnSpPr>
          <p:nvPr/>
        </p:nvCxnSpPr>
        <p:spPr>
          <a:xfrm>
            <a:off x="9280902" y="3350134"/>
            <a:ext cx="0" cy="1292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B54FAED-8FAB-FA46-B973-E124AE9D36B3}"/>
              </a:ext>
              <a:ext uri="{C183D7F6-B498-43B3-948B-1728B52AA6E4}">
                <adec:decorative xmlns:adec="http://schemas.microsoft.com/office/drawing/2017/decorative" val="1"/>
              </a:ext>
            </a:extLst>
          </p:cNvPr>
          <p:cNvCxnSpPr>
            <a:cxnSpLocks/>
          </p:cNvCxnSpPr>
          <p:nvPr/>
        </p:nvCxnSpPr>
        <p:spPr>
          <a:xfrm>
            <a:off x="8417382" y="3350134"/>
            <a:ext cx="86352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ED24D1-5031-8042-BC71-698F78A86CA5}"/>
              </a:ext>
              <a:ext uri="{C183D7F6-B498-43B3-948B-1728B52AA6E4}">
                <adec:decorative xmlns:adec="http://schemas.microsoft.com/office/drawing/2017/decorative" val="1"/>
              </a:ext>
            </a:extLst>
          </p:cNvPr>
          <p:cNvSpPr txBox="1"/>
          <p:nvPr/>
        </p:nvSpPr>
        <p:spPr>
          <a:xfrm>
            <a:off x="8655803" y="3479370"/>
            <a:ext cx="1250197" cy="830997"/>
          </a:xfrm>
          <a:prstGeom prst="rect">
            <a:avLst/>
          </a:prstGeom>
          <a:noFill/>
        </p:spPr>
        <p:txBody>
          <a:bodyPr wrap="square" rtlCol="0">
            <a:spAutoFit/>
          </a:bodyPr>
          <a:lstStyle/>
          <a:p>
            <a:pPr algn="ctr"/>
            <a:r>
              <a:rPr lang="en-US" sz="1200" dirty="0">
                <a:latin typeface="Arial"/>
                <a:cs typeface="Arial"/>
              </a:rPr>
              <a:t>Teachers </a:t>
            </a:r>
            <a:br>
              <a:rPr lang="en-US" sz="1200" dirty="0">
                <a:latin typeface="Arial"/>
                <a:cs typeface="Arial"/>
              </a:rPr>
            </a:br>
            <a:r>
              <a:rPr lang="en-US" sz="1200" dirty="0">
                <a:latin typeface="Arial"/>
                <a:cs typeface="Arial"/>
              </a:rPr>
              <a:t>and other helpers</a:t>
            </a:r>
          </a:p>
          <a:p>
            <a:pPr algn="ctr"/>
            <a:endParaRPr lang="en-US" sz="1200" dirty="0">
              <a:solidFill>
                <a:schemeClr val="bg1"/>
              </a:solidFill>
            </a:endParaRPr>
          </a:p>
        </p:txBody>
      </p:sp>
      <p:cxnSp>
        <p:nvCxnSpPr>
          <p:cNvPr id="23" name="Straight Connector 22">
            <a:extLst>
              <a:ext uri="{FF2B5EF4-FFF2-40B4-BE49-F238E27FC236}">
                <a16:creationId xmlns:a16="http://schemas.microsoft.com/office/drawing/2014/main" id="{74DB8FCA-52D9-264B-8A1A-99AA200797DF}"/>
              </a:ext>
              <a:ext uri="{C183D7F6-B498-43B3-948B-1728B52AA6E4}">
                <adec:decorative xmlns:adec="http://schemas.microsoft.com/office/drawing/2017/decorative" val="1"/>
              </a:ext>
            </a:extLst>
          </p:cNvPr>
          <p:cNvCxnSpPr>
            <a:cxnSpLocks/>
          </p:cNvCxnSpPr>
          <p:nvPr/>
        </p:nvCxnSpPr>
        <p:spPr>
          <a:xfrm>
            <a:off x="7002747" y="2465657"/>
            <a:ext cx="0" cy="362744"/>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3A06A8-6592-3D48-8D44-127DBE881E4F}"/>
              </a:ext>
              <a:ext uri="{C183D7F6-B498-43B3-948B-1728B52AA6E4}">
                <adec:decorative xmlns:adec="http://schemas.microsoft.com/office/drawing/2017/decorative" val="1"/>
              </a:ext>
            </a:extLst>
          </p:cNvPr>
          <p:cNvSpPr txBox="1"/>
          <p:nvPr/>
        </p:nvSpPr>
        <p:spPr>
          <a:xfrm>
            <a:off x="6363954" y="1834671"/>
            <a:ext cx="1239864" cy="830997"/>
          </a:xfrm>
          <a:prstGeom prst="rect">
            <a:avLst/>
          </a:prstGeom>
          <a:noFill/>
        </p:spPr>
        <p:txBody>
          <a:bodyPr wrap="square" rtlCol="0">
            <a:spAutoFit/>
          </a:bodyPr>
          <a:lstStyle/>
          <a:p>
            <a:pPr algn="ctr"/>
            <a:r>
              <a:rPr lang="en-GB" sz="1200" dirty="0">
                <a:latin typeface="Arial"/>
                <a:cs typeface="Arial"/>
              </a:rPr>
              <a:t>Keeping our school clean and safe</a:t>
            </a:r>
          </a:p>
          <a:p>
            <a:pPr algn="ctr"/>
            <a:endParaRPr lang="en-US" sz="1200" dirty="0">
              <a:solidFill>
                <a:schemeClr val="bg1"/>
              </a:solidFill>
            </a:endParaRPr>
          </a:p>
        </p:txBody>
      </p:sp>
      <p:cxnSp>
        <p:nvCxnSpPr>
          <p:cNvPr id="29" name="Straight Connector 28">
            <a:extLst>
              <a:ext uri="{FF2B5EF4-FFF2-40B4-BE49-F238E27FC236}">
                <a16:creationId xmlns:a16="http://schemas.microsoft.com/office/drawing/2014/main" id="{934C61BB-EB9A-E543-9536-1194136BC937}"/>
              </a:ext>
              <a:ext uri="{C183D7F6-B498-43B3-948B-1728B52AA6E4}">
                <adec:decorative xmlns:adec="http://schemas.microsoft.com/office/drawing/2017/decorative" val="1"/>
              </a:ext>
            </a:extLst>
          </p:cNvPr>
          <p:cNvCxnSpPr>
            <a:cxnSpLocks/>
          </p:cNvCxnSpPr>
          <p:nvPr/>
        </p:nvCxnSpPr>
        <p:spPr>
          <a:xfrm>
            <a:off x="6309663" y="2846399"/>
            <a:ext cx="0" cy="44246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C6E007C-EF5A-7248-A14A-14F1B880D530}"/>
              </a:ext>
              <a:ext uri="{C183D7F6-B498-43B3-948B-1728B52AA6E4}">
                <adec:decorative xmlns:adec="http://schemas.microsoft.com/office/drawing/2017/decorative" val="1"/>
              </a:ext>
            </a:extLst>
          </p:cNvPr>
          <p:cNvCxnSpPr>
            <a:cxnSpLocks/>
          </p:cNvCxnSpPr>
          <p:nvPr/>
        </p:nvCxnSpPr>
        <p:spPr>
          <a:xfrm>
            <a:off x="6149617" y="2846399"/>
            <a:ext cx="16109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A9FC7B55-1FD8-9B4B-979D-186571E2601D}"/>
              </a:ext>
              <a:ext uri="{C183D7F6-B498-43B3-948B-1728B52AA6E4}">
                <adec:decorative xmlns:adec="http://schemas.microsoft.com/office/drawing/2017/decorative" val="1"/>
              </a:ext>
            </a:extLst>
          </p:cNvPr>
          <p:cNvSpPr/>
          <p:nvPr/>
        </p:nvSpPr>
        <p:spPr>
          <a:xfrm>
            <a:off x="5174437" y="2407198"/>
            <a:ext cx="975180" cy="975180"/>
          </a:xfrm>
          <a:prstGeom prst="ellipse">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273D7A2-E117-F34E-B985-AC6D90F7785F}"/>
              </a:ext>
              <a:ext uri="{C183D7F6-B498-43B3-948B-1728B52AA6E4}">
                <adec:decorative xmlns:adec="http://schemas.microsoft.com/office/drawing/2017/decorative" val="1"/>
              </a:ext>
            </a:extLst>
          </p:cNvPr>
          <p:cNvSpPr txBox="1"/>
          <p:nvPr/>
        </p:nvSpPr>
        <p:spPr>
          <a:xfrm>
            <a:off x="5029946" y="2656261"/>
            <a:ext cx="1239864" cy="477054"/>
          </a:xfrm>
          <a:prstGeom prst="rect">
            <a:avLst/>
          </a:prstGeom>
          <a:noFill/>
        </p:spPr>
        <p:txBody>
          <a:bodyPr wrap="square" rtlCol="0">
            <a:spAutoFit/>
          </a:bodyPr>
          <a:lstStyle/>
          <a:p>
            <a:pPr algn="ctr">
              <a:lnSpc>
                <a:spcPts val="1500"/>
              </a:lnSpc>
            </a:pPr>
            <a:r>
              <a:rPr lang="en-GB" sz="1600" b="1" dirty="0">
                <a:latin typeface="Arial"/>
                <a:cs typeface="Arial"/>
              </a:rPr>
              <a:t>Still to spend</a:t>
            </a:r>
          </a:p>
        </p:txBody>
      </p:sp>
    </p:spTree>
    <p:extLst>
      <p:ext uri="{BB962C8B-B14F-4D97-AF65-F5344CB8AC3E}">
        <p14:creationId xmlns:p14="http://schemas.microsoft.com/office/powerpoint/2010/main" val="343846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AA0BE-B722-8646-BA44-4A5BE60BC682}"/>
              </a:ext>
            </a:extLst>
          </p:cNvPr>
          <p:cNvSpPr>
            <a:spLocks noGrp="1"/>
          </p:cNvSpPr>
          <p:nvPr>
            <p:ph type="title"/>
          </p:nvPr>
        </p:nvSpPr>
        <p:spPr>
          <a:xfrm>
            <a:off x="0" y="720000"/>
            <a:ext cx="9906000" cy="487313"/>
          </a:xfrm>
        </p:spPr>
        <p:txBody>
          <a:bodyPr/>
          <a:lstStyle/>
          <a:p>
            <a:pPr lvl="0" eaLnBrk="1" hangingPunct="1">
              <a:lnSpc>
                <a:spcPts val="3800"/>
              </a:lnSpc>
            </a:pPr>
            <a:r>
              <a:rPr lang="en-US" cap="none" dirty="0">
                <a:solidFill>
                  <a:srgbClr val="00864F"/>
                </a:solidFill>
                <a:ea typeface="ＭＳ Ｐゴシック"/>
              </a:rPr>
              <a:t>Making choices</a:t>
            </a:r>
            <a:endParaRPr lang="en-US" dirty="0"/>
          </a:p>
        </p:txBody>
      </p:sp>
      <p:sp>
        <p:nvSpPr>
          <p:cNvPr id="13" name="TextBox 12">
            <a:extLst>
              <a:ext uri="{FF2B5EF4-FFF2-40B4-BE49-F238E27FC236}">
                <a16:creationId xmlns:a16="http://schemas.microsoft.com/office/drawing/2014/main" id="{742AF4E2-91AC-4C45-BE0F-FC173F5B33EC}"/>
              </a:ext>
            </a:extLst>
          </p:cNvPr>
          <p:cNvSpPr txBox="1"/>
          <p:nvPr/>
        </p:nvSpPr>
        <p:spPr>
          <a:xfrm>
            <a:off x="0" y="1440000"/>
            <a:ext cx="9906000" cy="377796"/>
          </a:xfrm>
          <a:prstGeom prst="rect">
            <a:avLst/>
          </a:prstGeom>
          <a:noFill/>
        </p:spPr>
        <p:txBody>
          <a:bodyPr wrap="square" lIns="0" tIns="0" rIns="0" bIns="0" rtlCol="0">
            <a:spAutoFit/>
          </a:bodyPr>
          <a:lstStyle/>
          <a:p>
            <a:pPr algn="ctr">
              <a:lnSpc>
                <a:spcPts val="3200"/>
              </a:lnSpc>
              <a:spcAft>
                <a:spcPts val="1200"/>
              </a:spcAft>
              <a:buClr>
                <a:schemeClr val="accent1"/>
              </a:buClr>
            </a:pPr>
            <a:r>
              <a:rPr lang="en-US" dirty="0">
                <a:latin typeface="Arial" panose="020B0604020202020204" pitchFamily="34" charset="0"/>
              </a:rPr>
              <a:t>Which is the best choice for our school?</a:t>
            </a:r>
          </a:p>
        </p:txBody>
      </p:sp>
      <p:sp>
        <p:nvSpPr>
          <p:cNvPr id="2" name="Rectangle 1">
            <a:extLst>
              <a:ext uri="{FF2B5EF4-FFF2-40B4-BE49-F238E27FC236}">
                <a16:creationId xmlns:a16="http://schemas.microsoft.com/office/drawing/2014/main" id="{92A90307-6A2B-0443-9E6E-E134CDBA63DB}"/>
              </a:ext>
            </a:extLst>
          </p:cNvPr>
          <p:cNvSpPr/>
          <p:nvPr/>
        </p:nvSpPr>
        <p:spPr>
          <a:xfrm>
            <a:off x="355600" y="4748781"/>
            <a:ext cx="2311400" cy="784830"/>
          </a:xfrm>
          <a:prstGeom prst="rect">
            <a:avLst/>
          </a:prstGeom>
        </p:spPr>
        <p:txBody>
          <a:bodyPr wrap="square">
            <a:spAutoFit/>
          </a:bodyPr>
          <a:lstStyle/>
          <a:p>
            <a:pPr algn="ctr"/>
            <a:r>
              <a:rPr lang="en-GB" sz="1500" dirty="0"/>
              <a:t>New pens, </a:t>
            </a:r>
            <a:br>
              <a:rPr lang="en-GB" sz="1500" dirty="0"/>
            </a:br>
            <a:r>
              <a:rPr lang="en-GB" sz="1500" dirty="0"/>
              <a:t>pencils and paints </a:t>
            </a:r>
            <a:br>
              <a:rPr lang="en-GB" sz="1500" dirty="0"/>
            </a:br>
            <a:r>
              <a:rPr lang="en-GB" sz="1500" dirty="0"/>
              <a:t>for every class</a:t>
            </a:r>
            <a:endParaRPr lang="en-US" sz="1500" dirty="0"/>
          </a:p>
        </p:txBody>
      </p:sp>
      <p:pic>
        <p:nvPicPr>
          <p:cNvPr id="21" name="Picture 20" descr="pot of pens and pencils">
            <a:extLst>
              <a:ext uri="{FF2B5EF4-FFF2-40B4-BE49-F238E27FC236}">
                <a16:creationId xmlns:a16="http://schemas.microsoft.com/office/drawing/2014/main" id="{AECA576C-F5F5-BB4A-AE78-997D943C4A0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94220" y="2875721"/>
            <a:ext cx="1234160" cy="1828801"/>
          </a:xfrm>
          <a:prstGeom prst="rect">
            <a:avLst/>
          </a:prstGeom>
        </p:spPr>
      </p:pic>
      <p:sp>
        <p:nvSpPr>
          <p:cNvPr id="7" name="Rectangle 6">
            <a:extLst>
              <a:ext uri="{FF2B5EF4-FFF2-40B4-BE49-F238E27FC236}">
                <a16:creationId xmlns:a16="http://schemas.microsoft.com/office/drawing/2014/main" id="{024548DD-30DB-304A-AB67-7EA26EB1F561}"/>
              </a:ext>
            </a:extLst>
          </p:cNvPr>
          <p:cNvSpPr/>
          <p:nvPr/>
        </p:nvSpPr>
        <p:spPr>
          <a:xfrm>
            <a:off x="2677025" y="4725697"/>
            <a:ext cx="1739900" cy="830997"/>
          </a:xfrm>
          <a:prstGeom prst="rect">
            <a:avLst/>
          </a:prstGeom>
        </p:spPr>
        <p:txBody>
          <a:bodyPr wrap="square">
            <a:spAutoFit/>
          </a:bodyPr>
          <a:lstStyle/>
          <a:p>
            <a:pPr algn="ctr"/>
            <a:r>
              <a:rPr lang="en-GB" sz="1600" dirty="0"/>
              <a:t>10 new story books for </a:t>
            </a:r>
            <a:br>
              <a:rPr lang="en-GB" sz="1600" dirty="0"/>
            </a:br>
            <a:r>
              <a:rPr lang="en-GB" sz="1600" dirty="0"/>
              <a:t>each class</a:t>
            </a:r>
          </a:p>
        </p:txBody>
      </p:sp>
      <p:grpSp>
        <p:nvGrpSpPr>
          <p:cNvPr id="3" name="Group 2" descr="story book">
            <a:extLst>
              <a:ext uri="{FF2B5EF4-FFF2-40B4-BE49-F238E27FC236}">
                <a16:creationId xmlns:a16="http://schemas.microsoft.com/office/drawing/2014/main" id="{A7C1A8FC-8E43-B744-BC14-1C3A03DA0F11}"/>
              </a:ext>
              <a:ext uri="{C183D7F6-B498-43B3-948B-1728B52AA6E4}">
                <adec:decorative xmlns:adec="http://schemas.microsoft.com/office/drawing/2017/decorative" val="0"/>
              </a:ext>
            </a:extLst>
          </p:cNvPr>
          <p:cNvGrpSpPr/>
          <p:nvPr/>
        </p:nvGrpSpPr>
        <p:grpSpPr>
          <a:xfrm>
            <a:off x="2744730" y="3057693"/>
            <a:ext cx="1313287" cy="1584892"/>
            <a:chOff x="2744730" y="3057693"/>
            <a:chExt cx="1313287" cy="1584892"/>
          </a:xfrm>
        </p:grpSpPr>
        <p:pic>
          <p:nvPicPr>
            <p:cNvPr id="26" name="Picture 25">
              <a:extLst>
                <a:ext uri="{FF2B5EF4-FFF2-40B4-BE49-F238E27FC236}">
                  <a16:creationId xmlns:a16="http://schemas.microsoft.com/office/drawing/2014/main" id="{13283D24-8A04-124A-9B3B-4EA2E1C72B2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18622" y="3057693"/>
              <a:ext cx="1039395" cy="1584892"/>
            </a:xfrm>
            <a:prstGeom prst="rect">
              <a:avLst/>
            </a:prstGeom>
          </p:spPr>
        </p:pic>
        <p:sp>
          <p:nvSpPr>
            <p:cNvPr id="27" name="Oval 26">
              <a:extLst>
                <a:ext uri="{FF2B5EF4-FFF2-40B4-BE49-F238E27FC236}">
                  <a16:creationId xmlns:a16="http://schemas.microsoft.com/office/drawing/2014/main" id="{B3CE2E28-E58F-E549-8A87-0DB92AC4B45F}"/>
                </a:ext>
                <a:ext uri="{C183D7F6-B498-43B3-948B-1728B52AA6E4}">
                  <adec:decorative xmlns:adec="http://schemas.microsoft.com/office/drawing/2017/decorative" val="1"/>
                </a:ext>
              </a:extLst>
            </p:cNvPr>
            <p:cNvSpPr/>
            <p:nvPr/>
          </p:nvSpPr>
          <p:spPr>
            <a:xfrm>
              <a:off x="2831335" y="3150824"/>
              <a:ext cx="385590" cy="38559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557F08-4049-9E44-9CB4-9CC87408C125}"/>
                </a:ext>
                <a:ext uri="{C183D7F6-B498-43B3-948B-1728B52AA6E4}">
                  <adec:decorative xmlns:adec="http://schemas.microsoft.com/office/drawing/2017/decorative" val="1"/>
                </a:ext>
              </a:extLst>
            </p:cNvPr>
            <p:cNvSpPr/>
            <p:nvPr/>
          </p:nvSpPr>
          <p:spPr>
            <a:xfrm>
              <a:off x="2744730" y="3205119"/>
              <a:ext cx="547783" cy="276999"/>
            </a:xfrm>
            <a:prstGeom prst="rect">
              <a:avLst/>
            </a:prstGeom>
          </p:spPr>
          <p:txBody>
            <a:bodyPr wrap="square">
              <a:spAutoFit/>
            </a:bodyPr>
            <a:lstStyle/>
            <a:p>
              <a:pPr algn="ctr"/>
              <a:r>
                <a:rPr lang="en-GB" sz="1200" b="1" dirty="0">
                  <a:solidFill>
                    <a:schemeClr val="bg1"/>
                  </a:solidFill>
                </a:rPr>
                <a:t>x10</a:t>
              </a:r>
              <a:endParaRPr lang="en-US" sz="1200" b="1" dirty="0">
                <a:solidFill>
                  <a:schemeClr val="bg1"/>
                </a:solidFill>
              </a:endParaRPr>
            </a:p>
          </p:txBody>
        </p:sp>
      </p:grpSp>
      <p:sp>
        <p:nvSpPr>
          <p:cNvPr id="9" name="Rectangle 8">
            <a:extLst>
              <a:ext uri="{FF2B5EF4-FFF2-40B4-BE49-F238E27FC236}">
                <a16:creationId xmlns:a16="http://schemas.microsoft.com/office/drawing/2014/main" id="{4E7B7532-4101-8E48-AFD2-4F2F4CE62D5A}"/>
              </a:ext>
            </a:extLst>
          </p:cNvPr>
          <p:cNvSpPr/>
          <p:nvPr/>
        </p:nvSpPr>
        <p:spPr>
          <a:xfrm>
            <a:off x="5039517" y="4748781"/>
            <a:ext cx="1739900" cy="584775"/>
          </a:xfrm>
          <a:prstGeom prst="rect">
            <a:avLst/>
          </a:prstGeom>
        </p:spPr>
        <p:txBody>
          <a:bodyPr wrap="square">
            <a:spAutoFit/>
          </a:bodyPr>
          <a:lstStyle/>
          <a:p>
            <a:pPr algn="ctr"/>
            <a:r>
              <a:rPr lang="en-GB" sz="1600" dirty="0">
                <a:solidFill>
                  <a:schemeClr val="tx2"/>
                </a:solidFill>
              </a:rPr>
              <a:t>A new </a:t>
            </a:r>
            <a:br>
              <a:rPr lang="en-GB" sz="1600" dirty="0">
                <a:solidFill>
                  <a:schemeClr val="tx2"/>
                </a:solidFill>
              </a:rPr>
            </a:br>
            <a:r>
              <a:rPr lang="en-GB" sz="1600" dirty="0">
                <a:solidFill>
                  <a:schemeClr val="tx2"/>
                </a:solidFill>
              </a:rPr>
              <a:t>play area</a:t>
            </a:r>
          </a:p>
        </p:txBody>
      </p:sp>
      <p:pic>
        <p:nvPicPr>
          <p:cNvPr id="18" name="Picture 17" descr="play area">
            <a:extLst>
              <a:ext uri="{FF2B5EF4-FFF2-40B4-BE49-F238E27FC236}">
                <a16:creationId xmlns:a16="http://schemas.microsoft.com/office/drawing/2014/main" id="{27A4DDCC-0071-F94C-90ED-8CAC1353C8F0}"/>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5020531" y="2729949"/>
            <a:ext cx="1777873" cy="1974574"/>
          </a:xfrm>
          <a:prstGeom prst="rect">
            <a:avLst/>
          </a:prstGeom>
        </p:spPr>
      </p:pic>
      <p:sp>
        <p:nvSpPr>
          <p:cNvPr id="10" name="Rectangle 9">
            <a:extLst>
              <a:ext uri="{FF2B5EF4-FFF2-40B4-BE49-F238E27FC236}">
                <a16:creationId xmlns:a16="http://schemas.microsoft.com/office/drawing/2014/main" id="{61C589CD-FE44-1043-9FDD-41706CF2D42F}"/>
              </a:ext>
            </a:extLst>
          </p:cNvPr>
          <p:cNvSpPr/>
          <p:nvPr/>
        </p:nvSpPr>
        <p:spPr>
          <a:xfrm>
            <a:off x="7457932" y="4748781"/>
            <a:ext cx="1739900" cy="830997"/>
          </a:xfrm>
          <a:prstGeom prst="rect">
            <a:avLst/>
          </a:prstGeom>
        </p:spPr>
        <p:txBody>
          <a:bodyPr wrap="square">
            <a:spAutoFit/>
          </a:bodyPr>
          <a:lstStyle/>
          <a:p>
            <a:pPr algn="ctr"/>
            <a:r>
              <a:rPr lang="en-GB" sz="1600" dirty="0"/>
              <a:t>A big screen TV for our school hall</a:t>
            </a:r>
          </a:p>
        </p:txBody>
      </p:sp>
      <p:pic>
        <p:nvPicPr>
          <p:cNvPr id="23" name="Picture 22" descr="TV screen">
            <a:extLst>
              <a:ext uri="{FF2B5EF4-FFF2-40B4-BE49-F238E27FC236}">
                <a16:creationId xmlns:a16="http://schemas.microsoft.com/office/drawing/2014/main" id="{677DFBA9-C8E8-8A45-9A41-5FDAD5F410DA}"/>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7293237" y="3008280"/>
            <a:ext cx="2069290" cy="1634304"/>
          </a:xfrm>
          <a:prstGeom prst="rect">
            <a:avLst/>
          </a:prstGeom>
        </p:spPr>
      </p:pic>
    </p:spTree>
    <p:extLst>
      <p:ext uri="{BB962C8B-B14F-4D97-AF65-F5344CB8AC3E}">
        <p14:creationId xmlns:p14="http://schemas.microsoft.com/office/powerpoint/2010/main" val="351335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500"/>
                            </p:stCondLst>
                            <p:childTnLst>
                              <p:par>
                                <p:cTn id="12" presetID="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31" presetClass="entr" presetSubtype="0"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31" presetClass="entr" presetSubtype="0"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childTnLst>
                          </p:cTn>
                        </p:par>
                        <p:par>
                          <p:cTn id="29" fill="hold">
                            <p:stCondLst>
                              <p:cond delay="4500"/>
                            </p:stCondLst>
                            <p:childTnLst>
                              <p:par>
                                <p:cTn id="30" presetID="1"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31" presetClass="entr" presetSubtype="0" fill="hold" nodeType="withEffect">
                                  <p:stCondLst>
                                    <p:cond delay="5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fltVal val="0"/>
                                          </p:val>
                                        </p:tav>
                                        <p:tav tm="100000">
                                          <p:val>
                                            <p:strVal val="#ppt_w"/>
                                          </p:val>
                                        </p:tav>
                                      </p:tavLst>
                                    </p:anim>
                                    <p:anim calcmode="lin" valueType="num">
                                      <p:cBhvr>
                                        <p:cTn id="35" dur="1000" fill="hold"/>
                                        <p:tgtEl>
                                          <p:spTgt spid="23"/>
                                        </p:tgtEl>
                                        <p:attrNameLst>
                                          <p:attrName>ppt_h</p:attrName>
                                        </p:attrNameLst>
                                      </p:cBhvr>
                                      <p:tavLst>
                                        <p:tav tm="0">
                                          <p:val>
                                            <p:fltVal val="0"/>
                                          </p:val>
                                        </p:tav>
                                        <p:tav tm="100000">
                                          <p:val>
                                            <p:strVal val="#ppt_h"/>
                                          </p:val>
                                        </p:tav>
                                      </p:tavLst>
                                    </p:anim>
                                    <p:anim calcmode="lin" valueType="num">
                                      <p:cBhvr>
                                        <p:cTn id="36" dur="1000" fill="hold"/>
                                        <p:tgtEl>
                                          <p:spTgt spid="23"/>
                                        </p:tgtEl>
                                        <p:attrNameLst>
                                          <p:attrName>style.rotation</p:attrName>
                                        </p:attrNameLst>
                                      </p:cBhvr>
                                      <p:tavLst>
                                        <p:tav tm="0">
                                          <p:val>
                                            <p:fltVal val="90"/>
                                          </p:val>
                                        </p:tav>
                                        <p:tav tm="100000">
                                          <p:val>
                                            <p:fltVal val="0"/>
                                          </p:val>
                                        </p:tav>
                                      </p:tavLst>
                                    </p:anim>
                                    <p:animEffect transition="in" filter="fade">
                                      <p:cBhvr>
                                        <p:cTn id="37" dur="1000"/>
                                        <p:tgtEl>
                                          <p:spTgt spid="23"/>
                                        </p:tgtEl>
                                      </p:cBhvr>
                                    </p:animEffect>
                                  </p:childTnLst>
                                </p:cTn>
                              </p:par>
                            </p:childTnLst>
                          </p:cTn>
                        </p:par>
                        <p:par>
                          <p:cTn id="38" fill="hold">
                            <p:stCondLst>
                              <p:cond delay="6000"/>
                            </p:stCondLst>
                            <p:childTnLst>
                              <p:par>
                                <p:cTn id="39" presetID="1"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Lst>
  </p:timing>
</p:sld>
</file>

<file path=ppt/theme/theme1.xml><?xml version="1.0" encoding="utf-8"?>
<a:theme xmlns:a="http://schemas.openxmlformats.org/drawingml/2006/main" name="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2.xml><?xml version="1.0" encoding="utf-8"?>
<a:theme xmlns:a="http://schemas.openxmlformats.org/drawingml/2006/main" name="1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3.xml><?xml version="1.0" encoding="utf-8"?>
<a:theme xmlns:a="http://schemas.openxmlformats.org/drawingml/2006/main" name="2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4800" dirty="0" smtClean="0"/>
        </a:defPPr>
      </a:lstStyle>
    </a:txDef>
  </a:objectDefaults>
  <a:extraClrSchemeLst/>
</a:theme>
</file>

<file path=ppt/theme/theme4.xml><?xml version="1.0" encoding="utf-8"?>
<a:theme xmlns:a="http://schemas.openxmlformats.org/drawingml/2006/main" name="4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9CF3B37368C04185DF260BC30A2940" ma:contentTypeVersion="0" ma:contentTypeDescription="Create a new document." ma:contentTypeScope="" ma:versionID="a58eb0ca3efccb34c817cd1ab7348da3">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CE085A-68F1-4CD3-9411-37E9AA24633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6F110B6-9F1B-4E83-8230-DA1D01E91FD6}">
  <ds:schemaRefs>
    <ds:schemaRef ds:uri="http://schemas.microsoft.com/sharepoint/v3/contenttype/forms"/>
  </ds:schemaRefs>
</ds:datastoreItem>
</file>

<file path=customXml/itemProps3.xml><?xml version="1.0" encoding="utf-8"?>
<ds:datastoreItem xmlns:ds="http://schemas.openxmlformats.org/officeDocument/2006/customXml" ds:itemID="{230927AD-3D3B-4E9B-AC14-266BE14AE2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63330</TotalTime>
  <Words>285</Words>
  <Application>Microsoft Macintosh PowerPoint</Application>
  <PresentationFormat>A4 Paper (210x297 mm)</PresentationFormat>
  <Paragraphs>55</Paragraphs>
  <Slides>13</Slides>
  <Notes>13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Calibri</vt:lpstr>
      <vt:lpstr>Wingdings</vt:lpstr>
      <vt:lpstr>Lloyds Banking Group Master slides</vt:lpstr>
      <vt:lpstr>1_Lloyds Banking Group Master slides</vt:lpstr>
      <vt:lpstr>2_Lloyds Banking Group Master slides</vt:lpstr>
      <vt:lpstr>4_Lloyds Banking Group Master slides</vt:lpstr>
      <vt:lpstr>What do I want and need?</vt:lpstr>
      <vt:lpstr>Let’s get started</vt:lpstr>
      <vt:lpstr>I’ll tell you what I want…</vt:lpstr>
      <vt:lpstr>My needs and my wants</vt:lpstr>
      <vt:lpstr>My needs and my wants</vt:lpstr>
      <vt:lpstr>Our classroom</vt:lpstr>
      <vt:lpstr>Our school</vt:lpstr>
      <vt:lpstr>Making choices – Let’s imagine!</vt:lpstr>
      <vt:lpstr>Making choices</vt:lpstr>
      <vt:lpstr>What have we learnt today?</vt:lpstr>
      <vt:lpstr>My needs and my wants</vt:lpstr>
      <vt:lpstr>My needs and my wants</vt:lpstr>
      <vt:lpstr>A big thank you!</vt:lpstr>
    </vt:vector>
  </TitlesOfParts>
  <Company>Lloyds Banking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IN PRESENTATION TITLE CAPS</dc:title>
  <dc:creator>Rimoncelli, Dan (Strategy &amp; Planning, LBG Group Marketing)</dc:creator>
  <cp:lastModifiedBy>Dan Pritchard</cp:lastModifiedBy>
  <cp:revision>3456</cp:revision>
  <cp:lastPrinted>2019-11-12T10:09:47Z</cp:lastPrinted>
  <dcterms:created xsi:type="dcterms:W3CDTF">2009-01-21T19:55:17Z</dcterms:created>
  <dcterms:modified xsi:type="dcterms:W3CDTF">2023-01-12T14:03:45Z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0x0101004D9CF3B37368C04185DF260BC30A2940</vt:lpwstr>
  </property>
  <property fmtid="{D5CDD505-2E9C-101B-9397-08002B2CF9AE}" pid="3" name="TitusGUID">
    <vt:lpwstr>8cb2ee10-1e9e-4c83-a19e-3964e6dc3dc4</vt:lpwstr>
  </property>
  <property fmtid="{D5CDD505-2E9C-101B-9397-08002B2CF9AE}" pid="4" name="TITUS">
    <vt:lpwstr>&lt;p align="center"&gt; &lt;/p&gt;</vt:lpwstr>
  </property>
  <property fmtid="{D5CDD505-2E9C-101B-9397-08002B2CF9AE}" pid="5" name="Classification">
    <vt:lpwstr>Internal</vt:lpwstr>
  </property>
  <property fmtid="{D5CDD505-2E9C-101B-9397-08002B2CF9AE}" pid="6" name="HeadersandFooters">
    <vt:lpwstr>None</vt:lpwstr>
  </property>
  <property fmtid="{D5CDD505-2E9C-101B-9397-08002B2CF9AE}" pid="7" name="MSIP_Label_7bc792f8-6d75-423a-9981-629281829092_Enabled">
    <vt:lpwstr>True</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Owner">
    <vt:lpwstr>Priya.Shah@lloydsbanking.com</vt:lpwstr>
  </property>
  <property fmtid="{D5CDD505-2E9C-101B-9397-08002B2CF9AE}" pid="10" name="MSIP_Label_7bc792f8-6d75-423a-9981-629281829092_SetDate">
    <vt:lpwstr>2019-10-25T15:37:23.6238436Z</vt:lpwstr>
  </property>
  <property fmtid="{D5CDD505-2E9C-101B-9397-08002B2CF9AE}" pid="11" name="MSIP_Label_7bc792f8-6d75-423a-9981-629281829092_Name">
    <vt:lpwstr>Limited</vt:lpwstr>
  </property>
  <property fmtid="{D5CDD505-2E9C-101B-9397-08002B2CF9AE}" pid="12" name="MSIP_Label_7bc792f8-6d75-423a-9981-629281829092_Application">
    <vt:lpwstr>Microsoft Azure Information Protection</vt:lpwstr>
  </property>
  <property fmtid="{D5CDD505-2E9C-101B-9397-08002B2CF9AE}" pid="13" name="MSIP_Label_7bc792f8-6d75-423a-9981-629281829092_ActionId">
    <vt:lpwstr>63e1f0ce-b232-4455-ab4d-7e59a96c6da6</vt:lpwstr>
  </property>
  <property fmtid="{D5CDD505-2E9C-101B-9397-08002B2CF9AE}" pid="14" name="MSIP_Label_7bc792f8-6d75-423a-9981-629281829092_Extended_MSFT_Method">
    <vt:lpwstr>Automatic</vt:lpwstr>
  </property>
  <property fmtid="{D5CDD505-2E9C-101B-9397-08002B2CF9AE}" pid="15" name="Sensitivity">
    <vt:lpwstr>Limited</vt:lpwstr>
  </property>
</Properties>
</file>